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 id="2147493597" r:id="rId6"/>
    <p:sldMasterId id="2147493612" r:id="rId7"/>
  </p:sldMasterIdLst>
  <p:notesMasterIdLst>
    <p:notesMasterId r:id="rId61"/>
  </p:notesMasterIdLst>
  <p:handoutMasterIdLst>
    <p:handoutMasterId r:id="rId62"/>
  </p:handoutMasterIdLst>
  <p:sldIdLst>
    <p:sldId id="854" r:id="rId8"/>
    <p:sldId id="1068" r:id="rId9"/>
    <p:sldId id="767" r:id="rId10"/>
    <p:sldId id="1048" r:id="rId11"/>
    <p:sldId id="1247" r:id="rId12"/>
    <p:sldId id="1248" r:id="rId13"/>
    <p:sldId id="1072" r:id="rId14"/>
    <p:sldId id="1246" r:id="rId15"/>
    <p:sldId id="1249" r:id="rId16"/>
    <p:sldId id="2142532290" r:id="rId17"/>
    <p:sldId id="1250" r:id="rId18"/>
    <p:sldId id="887" r:id="rId19"/>
    <p:sldId id="888" r:id="rId20"/>
    <p:sldId id="1251" r:id="rId21"/>
    <p:sldId id="885" r:id="rId22"/>
    <p:sldId id="1252" r:id="rId23"/>
    <p:sldId id="886" r:id="rId24"/>
    <p:sldId id="1253" r:id="rId25"/>
    <p:sldId id="1244" r:id="rId26"/>
    <p:sldId id="1243" r:id="rId27"/>
    <p:sldId id="1254" r:id="rId28"/>
    <p:sldId id="1255" r:id="rId29"/>
    <p:sldId id="1256" r:id="rId30"/>
    <p:sldId id="1257" r:id="rId31"/>
    <p:sldId id="1258" r:id="rId32"/>
    <p:sldId id="2142532291" r:id="rId33"/>
    <p:sldId id="1031" r:id="rId34"/>
    <p:sldId id="1212" r:id="rId35"/>
    <p:sldId id="1213" r:id="rId36"/>
    <p:sldId id="678" r:id="rId37"/>
    <p:sldId id="587" r:id="rId38"/>
    <p:sldId id="590" r:id="rId39"/>
    <p:sldId id="2142532292" r:id="rId40"/>
    <p:sldId id="591" r:id="rId41"/>
    <p:sldId id="2142532293" r:id="rId42"/>
    <p:sldId id="2142532294" r:id="rId43"/>
    <p:sldId id="2142532295" r:id="rId44"/>
    <p:sldId id="2142532296" r:id="rId45"/>
    <p:sldId id="798" r:id="rId46"/>
    <p:sldId id="953" r:id="rId47"/>
    <p:sldId id="1209" r:id="rId48"/>
    <p:sldId id="2142532297" r:id="rId49"/>
    <p:sldId id="799" r:id="rId50"/>
    <p:sldId id="800" r:id="rId51"/>
    <p:sldId id="801" r:id="rId52"/>
    <p:sldId id="802" r:id="rId53"/>
    <p:sldId id="641" r:id="rId54"/>
    <p:sldId id="642" r:id="rId55"/>
    <p:sldId id="639" r:id="rId56"/>
    <p:sldId id="640" r:id="rId57"/>
    <p:sldId id="635" r:id="rId58"/>
    <p:sldId id="661" r:id="rId59"/>
    <p:sldId id="807" r:id="rId6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793"/>
  </p:normalViewPr>
  <p:slideViewPr>
    <p:cSldViewPr snapToObjects="1">
      <p:cViewPr varScale="1">
        <p:scale>
          <a:sx n="171" d="100"/>
          <a:sy n="171" d="100"/>
        </p:scale>
        <p:origin x="1120"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834724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9879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19627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92440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30340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67100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79353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91276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23933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11845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DDAD7-A41A-4414-8211-C5E2AC7F93EC}" type="slidenum">
              <a:rPr lang="en-US" smtClean="0"/>
              <a:pPr/>
              <a:t>10</a:t>
            </a:fld>
            <a:endParaRPr lang="en-US"/>
          </a:p>
        </p:txBody>
      </p:sp>
    </p:spTree>
    <p:extLst>
      <p:ext uri="{BB962C8B-B14F-4D97-AF65-F5344CB8AC3E}">
        <p14:creationId xmlns:p14="http://schemas.microsoft.com/office/powerpoint/2010/main" val="416129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91637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3814065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1696454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1620887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18964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215780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5170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915400" cy="4038600"/>
          </a:xfrm>
          <a:prstGeom prst="rect">
            <a:avLst/>
          </a:prstGeom>
        </p:spPr>
        <p:txBody>
          <a:bodyPr/>
          <a:lstStyle>
            <a:lvl1pPr>
              <a:spcBef>
                <a:spcPts val="0"/>
              </a:spcBef>
              <a:defRPr sz="2000"/>
            </a:lvl1pPr>
            <a:lvl2pPr>
              <a:spcBef>
                <a:spcPts val="0"/>
              </a:spcBef>
              <a:defRPr sz="1800"/>
            </a:lvl2pPr>
            <a:lvl3pPr>
              <a:spcBef>
                <a:spcPts val="0"/>
              </a:spcBef>
              <a:defRPr sz="16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EE574-F5AE-EC41-9C81-EF009312606D}"/>
              </a:ext>
            </a:extLst>
          </p:cNvPr>
          <p:cNvSpPr>
            <a:spLocks noGrp="1"/>
          </p:cNvSpPr>
          <p:nvPr>
            <p:ph type="body" sz="quarter" idx="10"/>
          </p:nvPr>
        </p:nvSpPr>
        <p:spPr>
          <a:xfrm>
            <a:off x="152400" y="0"/>
            <a:ext cx="8763000" cy="381000"/>
          </a:xfrm>
          <a:prstGeom prst="rect">
            <a:avLst/>
          </a:prstGeom>
        </p:spPr>
        <p:txBody>
          <a:bodyPr tIns="0"/>
          <a:lstStyle>
            <a:lvl1pPr marL="0" indent="0">
              <a:spcBef>
                <a:spcPts val="0"/>
              </a:spcBef>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518234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45329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49627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580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995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35414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72028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555194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49346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202621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4777E959-C9AD-4F36-95B6-A1D7382902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451248" y="1876425"/>
            <a:ext cx="4045744" cy="1087041"/>
          </a:xfrm>
          <a:prstGeom prst="rect">
            <a:avLst/>
          </a:prstGeom>
        </p:spPr>
        <p:txBody>
          <a:bodyPr>
            <a:normAutofit/>
          </a:bodyPr>
          <a:lstStyle>
            <a:lvl1pPr marL="0" indent="0">
              <a:buNone/>
              <a:defRPr sz="2700" b="1" i="0">
                <a:solidFill>
                  <a:schemeClr val="bg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451248" y="3116987"/>
            <a:ext cx="4045744" cy="636236"/>
          </a:xfrm>
          <a:prstGeom prst="rect">
            <a:avLst/>
          </a:prstGeom>
        </p:spPr>
        <p:txBody>
          <a:bodyPr anchor="t">
            <a:normAutofit/>
          </a:bodyPr>
          <a:lstStyle>
            <a:lvl1pPr marL="0" indent="0">
              <a:buNone/>
              <a:defRPr sz="1500" b="0" i="0">
                <a:solidFill>
                  <a:schemeClr val="accent2"/>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34362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584">
          <p15:clr>
            <a:srgbClr val="FBAE40"/>
          </p15:clr>
        </p15:guide>
        <p15:guide id="2" orient="horz" pos="261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resenter Divider">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16828D9-C361-48CA-8369-9240CE2D6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userDrawn="1">
            <p:ph type="body" sz="quarter" idx="10"/>
          </p:nvPr>
        </p:nvSpPr>
        <p:spPr>
          <a:xfrm>
            <a:off x="4812507" y="1890713"/>
            <a:ext cx="4045744" cy="1087041"/>
          </a:xfrm>
          <a:prstGeom prst="rect">
            <a:avLst/>
          </a:prstGeom>
        </p:spPr>
        <p:txBody>
          <a:bodyPr>
            <a:normAutofit/>
          </a:bodyPr>
          <a:lstStyle>
            <a:lvl1pPr marL="0" indent="0">
              <a:buNone/>
              <a:defRPr sz="2700" b="1" i="0">
                <a:solidFill>
                  <a:schemeClr val="tx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9AFE08CF-AC0B-7143-9A94-E8A35CBC7D4B}"/>
              </a:ext>
            </a:extLst>
          </p:cNvPr>
          <p:cNvSpPr>
            <a:spLocks noGrp="1"/>
          </p:cNvSpPr>
          <p:nvPr userDrawn="1">
            <p:ph type="body" sz="quarter" idx="12"/>
          </p:nvPr>
        </p:nvSpPr>
        <p:spPr>
          <a:xfrm>
            <a:off x="4812507" y="3106342"/>
            <a:ext cx="4045744" cy="636236"/>
          </a:xfrm>
          <a:prstGeom prst="rect">
            <a:avLst/>
          </a:prstGeom>
        </p:spPr>
        <p:txBody>
          <a:bodyPr anchor="t">
            <a:normAutofit/>
          </a:bodyPr>
          <a:lstStyle>
            <a:lvl1pPr marL="0" indent="0">
              <a:buNone/>
              <a:defRPr sz="1500" b="0" i="0">
                <a:solidFill>
                  <a:schemeClr val="tx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95429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580">
          <p15:clr>
            <a:srgbClr val="FBAE40"/>
          </p15:clr>
        </p15:guide>
        <p15:guide id="2" orient="horz" pos="260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2A8321BE-9568-4CAB-A8C0-D5C0318B2A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userDrawn="1">
            <p:ph type="body" sz="quarter" idx="10"/>
          </p:nvPr>
        </p:nvSpPr>
        <p:spPr>
          <a:xfrm>
            <a:off x="4812507" y="1890713"/>
            <a:ext cx="4045744" cy="1087041"/>
          </a:xfrm>
          <a:prstGeom prst="rect">
            <a:avLst/>
          </a:prstGeom>
        </p:spPr>
        <p:txBody>
          <a:bodyPr>
            <a:normAutofit/>
          </a:bodyPr>
          <a:lstStyle>
            <a:lvl1pPr marL="0" indent="0">
              <a:buNone/>
              <a:defRPr sz="2700" b="1" i="0">
                <a:solidFill>
                  <a:schemeClr val="tx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9AFE08CF-AC0B-7143-9A94-E8A35CBC7D4B}"/>
              </a:ext>
            </a:extLst>
          </p:cNvPr>
          <p:cNvSpPr>
            <a:spLocks noGrp="1"/>
          </p:cNvSpPr>
          <p:nvPr userDrawn="1">
            <p:ph type="body" sz="quarter" idx="12"/>
          </p:nvPr>
        </p:nvSpPr>
        <p:spPr>
          <a:xfrm>
            <a:off x="4812507" y="3116987"/>
            <a:ext cx="4045744" cy="636236"/>
          </a:xfrm>
          <a:prstGeom prst="rect">
            <a:avLst/>
          </a:prstGeom>
        </p:spPr>
        <p:txBody>
          <a:bodyPr anchor="t">
            <a:normAutofit/>
          </a:bodyPr>
          <a:lstStyle>
            <a:lvl1pPr marL="0" indent="0">
              <a:buNone/>
              <a:defRPr sz="1500" b="0" i="0">
                <a:solidFill>
                  <a:schemeClr val="tx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67075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61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3803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558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Side by Side">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8E687-7CF0-0540-A98D-56F74939DB2D}"/>
              </a:ext>
            </a:extLst>
          </p:cNvPr>
          <p:cNvSpPr>
            <a:spLocks noGrp="1"/>
          </p:cNvSpPr>
          <p:nvPr>
            <p:ph type="body" sz="quarter" idx="13"/>
          </p:nvPr>
        </p:nvSpPr>
        <p:spPr>
          <a:xfrm>
            <a:off x="457200" y="801179"/>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E9E3B09F-B45B-354E-B308-DCD243A5A41B}"/>
              </a:ext>
            </a:extLst>
          </p:cNvPr>
          <p:cNvSpPr>
            <a:spLocks noGrp="1"/>
          </p:cNvSpPr>
          <p:nvPr>
            <p:ph type="body" sz="quarter" idx="14"/>
          </p:nvPr>
        </p:nvSpPr>
        <p:spPr>
          <a:xfrm>
            <a:off x="4572000" y="801179"/>
            <a:ext cx="4114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5400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4572000" y="814118"/>
            <a:ext cx="4114801" cy="3443232"/>
          </a:xfrm>
          <a:prstGeom prst="rect">
            <a:avLst/>
          </a:prstGeom>
        </p:spPr>
        <p:txBody>
          <a:bodyPr>
            <a:normAutofit/>
          </a:bodyPr>
          <a:lstStyle>
            <a:lvl1pPr>
              <a:defRPr sz="1800" b="0" i="0">
                <a:latin typeface="Calibri" panose="020F0502020204030204" pitchFamily="34" charset="0"/>
              </a:defRPr>
            </a:lvl1pPr>
          </a:lstStyle>
          <a:p>
            <a:r>
              <a:rPr lang="en-US"/>
              <a:t>Click icon to add picture</a:t>
            </a:r>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F0D23093-2AB0-F74C-B865-1A12A15B650E}" type="slidenum">
              <a:rPr lang="en-US" smtClean="0"/>
              <a:pPr/>
              <a:t>‹#›</a:t>
            </a:fld>
            <a:endParaRPr 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en-US"/>
              <a:t>Click to edit Master title style</a:t>
            </a:r>
          </a:p>
        </p:txBody>
      </p:sp>
      <p:sp>
        <p:nvSpPr>
          <p:cNvPr id="13" name="Text Placeholder 3">
            <a:extLst>
              <a:ext uri="{FF2B5EF4-FFF2-40B4-BE49-F238E27FC236}">
                <a16:creationId xmlns:a16="http://schemas.microsoft.com/office/drawing/2014/main" id="{036E03A1-C74F-0042-A727-58B1205468A5}"/>
              </a:ext>
            </a:extLst>
          </p:cNvPr>
          <p:cNvSpPr>
            <a:spLocks noGrp="1"/>
          </p:cNvSpPr>
          <p:nvPr>
            <p:ph type="body" sz="quarter" idx="13"/>
          </p:nvPr>
        </p:nvSpPr>
        <p:spPr>
          <a:xfrm>
            <a:off x="457200" y="814118"/>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657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en-US"/>
              <a:t>Click to edit Master title style</a:t>
            </a:r>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4572001" y="814118"/>
            <a:ext cx="4114800" cy="3443232"/>
          </a:xfrm>
          <a:prstGeom prst="rect">
            <a:avLst/>
          </a:prstGeom>
        </p:spPr>
        <p:txBody>
          <a:bodyPr/>
          <a:lstStyle/>
          <a:p>
            <a:r>
              <a:rPr lang="en-US"/>
              <a:t>Click icon to add chart</a:t>
            </a:r>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F0D23093-2AB0-F74C-B865-1A12A15B650E}" type="slidenum">
              <a:rPr lang="en-US" smtClean="0"/>
              <a:pPr/>
              <a:t>‹#›</a:t>
            </a:fld>
            <a:endParaRPr lang="en-US"/>
          </a:p>
        </p:txBody>
      </p:sp>
      <p:sp>
        <p:nvSpPr>
          <p:cNvPr id="11" name="Text Placeholder 3">
            <a:extLst>
              <a:ext uri="{FF2B5EF4-FFF2-40B4-BE49-F238E27FC236}">
                <a16:creationId xmlns:a16="http://schemas.microsoft.com/office/drawing/2014/main" id="{7EE28EC2-FFB1-CB46-9BE7-371DA4C09A9F}"/>
              </a:ext>
            </a:extLst>
          </p:cNvPr>
          <p:cNvSpPr>
            <a:spLocks noGrp="1"/>
          </p:cNvSpPr>
          <p:nvPr>
            <p:ph type="body" sz="quarter" idx="13"/>
          </p:nvPr>
        </p:nvSpPr>
        <p:spPr>
          <a:xfrm>
            <a:off x="457200" y="814118"/>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994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4572001" y="801178"/>
            <a:ext cx="4114800" cy="3429000"/>
          </a:xfrm>
          <a:prstGeom prst="rect">
            <a:avLst/>
          </a:prstGeom>
        </p:spPr>
        <p:txBody>
          <a:bodyPr/>
          <a:lstStyle/>
          <a:p>
            <a:r>
              <a:rPr lang="en-US"/>
              <a:t>Click icon to add table</a:t>
            </a:r>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F0D23093-2AB0-F74C-B865-1A12A15B650E}" type="slidenum">
              <a:rPr lang="en-US" smtClean="0"/>
              <a:pPr/>
              <a:t>‹#›</a:t>
            </a:fld>
            <a:endParaRPr lang="en-US"/>
          </a:p>
        </p:txBody>
      </p:sp>
      <p:sp>
        <p:nvSpPr>
          <p:cNvPr id="10" name="Text Placeholder 3">
            <a:extLst>
              <a:ext uri="{FF2B5EF4-FFF2-40B4-BE49-F238E27FC236}">
                <a16:creationId xmlns:a16="http://schemas.microsoft.com/office/drawing/2014/main" id="{8E21A6B3-25CA-5C4B-9371-8E317E850D75}"/>
              </a:ext>
            </a:extLst>
          </p:cNvPr>
          <p:cNvSpPr>
            <a:spLocks noGrp="1"/>
          </p:cNvSpPr>
          <p:nvPr>
            <p:ph type="body" sz="quarter" idx="13"/>
          </p:nvPr>
        </p:nvSpPr>
        <p:spPr>
          <a:xfrm>
            <a:off x="457200" y="801178"/>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610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Video Cli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en-US"/>
              <a:t>Click to edit Master title style</a:t>
            </a:r>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4572001" y="814117"/>
            <a:ext cx="4114800" cy="3443233"/>
          </a:xfrm>
          <a:prstGeom prst="rect">
            <a:avLst/>
          </a:prstGeom>
        </p:spPr>
        <p:txBody>
          <a:bodyPr/>
          <a:lstStyle/>
          <a:p>
            <a:r>
              <a:rPr lang="en-US"/>
              <a:t>Click icon to add media</a:t>
            </a:r>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F0D23093-2AB0-F74C-B865-1A12A15B650E}" type="slidenum">
              <a:rPr lang="en-US" smtClean="0"/>
              <a:pPr/>
              <a:t>‹#›</a:t>
            </a:fld>
            <a:endParaRPr lang="en-US"/>
          </a:p>
        </p:txBody>
      </p:sp>
      <p:sp>
        <p:nvSpPr>
          <p:cNvPr id="10" name="Text Placeholder 3">
            <a:extLst>
              <a:ext uri="{FF2B5EF4-FFF2-40B4-BE49-F238E27FC236}">
                <a16:creationId xmlns:a16="http://schemas.microsoft.com/office/drawing/2014/main" id="{BB673984-7F55-E14A-9088-44C94432DA36}"/>
              </a:ext>
            </a:extLst>
          </p:cNvPr>
          <p:cNvSpPr>
            <a:spLocks noGrp="1"/>
          </p:cNvSpPr>
          <p:nvPr>
            <p:ph type="body" sz="quarter" idx="13"/>
          </p:nvPr>
        </p:nvSpPr>
        <p:spPr>
          <a:xfrm>
            <a:off x="457200" y="814118"/>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5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457200" y="85725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457200" y="274320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3352800" y="86995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3352800" y="275590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6096000" y="86360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6096000" y="274955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457200" y="240030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3352800" y="240030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6112933" y="240030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457200" y="4276725"/>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3352800" y="428625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6112933" y="428625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F0D23093-2AB0-F74C-B865-1A12A15B650E}" type="slidenum">
              <a:rPr lang="en-US" smtClean="0"/>
              <a:pPr/>
              <a:t>‹#›</a:t>
            </a:fld>
            <a:endParaRPr 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378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685800" y="1028700"/>
            <a:ext cx="1447800" cy="971550"/>
          </a:xfrm>
          <a:prstGeom prst="rect">
            <a:avLst/>
          </a:prstGeom>
          <a:effectLst/>
        </p:spPr>
        <p:txBody>
          <a:bodyPr/>
          <a:lstStyle>
            <a:lvl1pPr marL="0" indent="0">
              <a:buFontTx/>
              <a:buNone/>
              <a:defRPr sz="825" b="0" i="0" baseline="0">
                <a:latin typeface="Calibri" panose="020F0502020204030204" pitchFamily="34" charset="0"/>
              </a:defRPr>
            </a:lvl1pPr>
          </a:lstStyle>
          <a:p>
            <a:r>
              <a:rPr lang="en-US"/>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685800" y="2171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685800" y="3314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2819400" y="1028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2819400" y="2171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2819400" y="3314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4953000" y="1028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4953000" y="2171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4953000" y="3314700"/>
            <a:ext cx="1447800" cy="971550"/>
          </a:xfrm>
          <a:prstGeom prst="rect">
            <a:avLst/>
          </a:prstGeom>
          <a:effectLst/>
        </p:spPr>
        <p:txBody>
          <a:bodyPr/>
          <a:lstStyle>
            <a:lvl1pPr marL="0" indent="0">
              <a:buFontTx/>
              <a:buNone/>
              <a:defRPr sz="825" b="0" i="0">
                <a:latin typeface="Calibri" panose="020F0502020204030204" pitchFamily="34" charset="0"/>
              </a:defRPr>
            </a:lvl1pPr>
          </a:lstStyle>
          <a:p>
            <a:r>
              <a:rPr lang="en-US"/>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6934200" y="1028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6934200" y="2171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6934200" y="3314700"/>
            <a:ext cx="1447800" cy="971550"/>
          </a:xfrm>
          <a:prstGeom prst="rect">
            <a:avLst/>
          </a:prstGeom>
          <a:effectLst/>
        </p:spPr>
        <p:txBody>
          <a:bodyPr/>
          <a:lstStyle>
            <a:lvl1pPr marL="0" indent="0">
              <a:buFontTx/>
              <a:buNone/>
              <a:defRPr sz="825" b="0" i="0">
                <a:latin typeface="Calibri" panose="020F0502020204030204" pitchFamily="34" charset="0"/>
              </a:defRPr>
            </a:lvl1pPr>
          </a:lstStyle>
          <a:p>
            <a:r>
              <a:rPr lang="en-US"/>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F0D23093-2AB0-F74C-B865-1A12A15B650E}" type="slidenum">
              <a:rPr lang="en-US" smtClean="0"/>
              <a:pPr/>
              <a:t>‹#›</a:t>
            </a:fld>
            <a:endParaRPr 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552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2" name="Rectangle 1">
            <a:extLst>
              <a:ext uri="{FF2B5EF4-FFF2-40B4-BE49-F238E27FC236}">
                <a16:creationId xmlns:a16="http://schemas.microsoft.com/office/drawing/2014/main" id="{E35FB507-9F4D-4855-90B0-EEEDAE35236E}"/>
              </a:ext>
            </a:extLst>
          </p:cNvPr>
          <p:cNvSpPr/>
          <p:nvPr userDrawn="1"/>
        </p:nvSpPr>
        <p:spPr>
          <a:xfrm>
            <a:off x="114300" y="50577"/>
            <a:ext cx="571500" cy="520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4691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476847" y="359980"/>
            <a:ext cx="5667154" cy="4783520"/>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470491" y="2133288"/>
            <a:ext cx="2615609" cy="876925"/>
          </a:xfrm>
          <a:prstGeom prst="rect">
            <a:avLst/>
          </a:prstGeom>
        </p:spPr>
      </p:pic>
    </p:spTree>
    <p:extLst>
      <p:ext uri="{BB962C8B-B14F-4D97-AF65-F5344CB8AC3E}">
        <p14:creationId xmlns:p14="http://schemas.microsoft.com/office/powerpoint/2010/main" val="1411272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4777E959-C9AD-4F36-95B6-A1D7382902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451248" y="1876425"/>
            <a:ext cx="4045744" cy="1087041"/>
          </a:xfrm>
          <a:prstGeom prst="rect">
            <a:avLst/>
          </a:prstGeom>
        </p:spPr>
        <p:txBody>
          <a:bodyPr>
            <a:normAutofit/>
          </a:bodyPr>
          <a:lstStyle>
            <a:lvl1pPr marL="0" indent="0">
              <a:buNone/>
              <a:defRPr sz="2700" b="1" i="0">
                <a:solidFill>
                  <a:schemeClr val="bg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endParaRPr lang="en-US"/>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451248" y="3116987"/>
            <a:ext cx="4045744" cy="636236"/>
          </a:xfrm>
          <a:prstGeom prst="rect">
            <a:avLst/>
          </a:prstGeom>
        </p:spPr>
        <p:txBody>
          <a:bodyPr anchor="t">
            <a:normAutofit/>
          </a:bodyPr>
          <a:lstStyle>
            <a:lvl1pPr marL="0" indent="0">
              <a:buNone/>
              <a:defRPr sz="1500" b="0" i="0">
                <a:solidFill>
                  <a:schemeClr val="accent2"/>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endParaRPr lang="en-US"/>
          </a:p>
        </p:txBody>
      </p:sp>
    </p:spTree>
    <p:extLst>
      <p:ext uri="{BB962C8B-B14F-4D97-AF65-F5344CB8AC3E}">
        <p14:creationId xmlns:p14="http://schemas.microsoft.com/office/powerpoint/2010/main" val="1805592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584">
          <p15:clr>
            <a:srgbClr val="FBAE40"/>
          </p15:clr>
        </p15:guide>
        <p15:guide id="2" orient="horz" pos="261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resenter Divider">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16828D9-C361-48CA-8369-9240CE2D6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userDrawn="1">
            <p:ph type="body" sz="quarter" idx="10"/>
          </p:nvPr>
        </p:nvSpPr>
        <p:spPr>
          <a:xfrm>
            <a:off x="4812507" y="1890713"/>
            <a:ext cx="4045744" cy="1087041"/>
          </a:xfrm>
          <a:prstGeom prst="rect">
            <a:avLst/>
          </a:prstGeom>
        </p:spPr>
        <p:txBody>
          <a:bodyPr>
            <a:normAutofit/>
          </a:bodyPr>
          <a:lstStyle>
            <a:lvl1pPr marL="0" indent="0">
              <a:buNone/>
              <a:defRPr sz="2700" b="1" i="0">
                <a:solidFill>
                  <a:schemeClr val="tx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endParaRPr lang="en-US"/>
          </a:p>
        </p:txBody>
      </p:sp>
      <p:sp>
        <p:nvSpPr>
          <p:cNvPr id="13" name="Text Placeholder 9">
            <a:extLst>
              <a:ext uri="{FF2B5EF4-FFF2-40B4-BE49-F238E27FC236}">
                <a16:creationId xmlns:a16="http://schemas.microsoft.com/office/drawing/2014/main" id="{9AFE08CF-AC0B-7143-9A94-E8A35CBC7D4B}"/>
              </a:ext>
            </a:extLst>
          </p:cNvPr>
          <p:cNvSpPr>
            <a:spLocks noGrp="1"/>
          </p:cNvSpPr>
          <p:nvPr userDrawn="1">
            <p:ph type="body" sz="quarter" idx="12"/>
          </p:nvPr>
        </p:nvSpPr>
        <p:spPr>
          <a:xfrm>
            <a:off x="4812507" y="3106342"/>
            <a:ext cx="4045744" cy="636236"/>
          </a:xfrm>
          <a:prstGeom prst="rect">
            <a:avLst/>
          </a:prstGeom>
        </p:spPr>
        <p:txBody>
          <a:bodyPr anchor="t">
            <a:normAutofit/>
          </a:bodyPr>
          <a:lstStyle>
            <a:lvl1pPr marL="0" indent="0">
              <a:buNone/>
              <a:defRPr sz="1500" b="0" i="0">
                <a:solidFill>
                  <a:schemeClr val="tx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endParaRPr lang="en-US"/>
          </a:p>
        </p:txBody>
      </p:sp>
    </p:spTree>
    <p:extLst>
      <p:ext uri="{BB962C8B-B14F-4D97-AF65-F5344CB8AC3E}">
        <p14:creationId xmlns:p14="http://schemas.microsoft.com/office/powerpoint/2010/main" val="1024524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580">
          <p15:clr>
            <a:srgbClr val="FBAE40"/>
          </p15:clr>
        </p15:guide>
        <p15:guide id="2" orient="horz" pos="260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2A8321BE-9568-4CAB-A8C0-D5C0318B2A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userDrawn="1">
            <p:ph type="body" sz="quarter" idx="10"/>
          </p:nvPr>
        </p:nvSpPr>
        <p:spPr>
          <a:xfrm>
            <a:off x="4812507" y="1890713"/>
            <a:ext cx="4045744" cy="1087041"/>
          </a:xfrm>
          <a:prstGeom prst="rect">
            <a:avLst/>
          </a:prstGeom>
        </p:spPr>
        <p:txBody>
          <a:bodyPr>
            <a:normAutofit/>
          </a:bodyPr>
          <a:lstStyle>
            <a:lvl1pPr marL="0" indent="0">
              <a:buNone/>
              <a:defRPr sz="2700" b="1" i="0">
                <a:solidFill>
                  <a:schemeClr val="tx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endParaRPr lang="en-US"/>
          </a:p>
        </p:txBody>
      </p:sp>
      <p:sp>
        <p:nvSpPr>
          <p:cNvPr id="13" name="Text Placeholder 9">
            <a:extLst>
              <a:ext uri="{FF2B5EF4-FFF2-40B4-BE49-F238E27FC236}">
                <a16:creationId xmlns:a16="http://schemas.microsoft.com/office/drawing/2014/main" id="{9AFE08CF-AC0B-7143-9A94-E8A35CBC7D4B}"/>
              </a:ext>
            </a:extLst>
          </p:cNvPr>
          <p:cNvSpPr>
            <a:spLocks noGrp="1"/>
          </p:cNvSpPr>
          <p:nvPr userDrawn="1">
            <p:ph type="body" sz="quarter" idx="12"/>
          </p:nvPr>
        </p:nvSpPr>
        <p:spPr>
          <a:xfrm>
            <a:off x="4812507" y="3116987"/>
            <a:ext cx="4045744" cy="636236"/>
          </a:xfrm>
          <a:prstGeom prst="rect">
            <a:avLst/>
          </a:prstGeom>
        </p:spPr>
        <p:txBody>
          <a:bodyPr anchor="t">
            <a:normAutofit/>
          </a:bodyPr>
          <a:lstStyle>
            <a:lvl1pPr marL="0" indent="0">
              <a:buNone/>
              <a:defRPr sz="1500" b="0" i="0">
                <a:solidFill>
                  <a:schemeClr val="tx1"/>
                </a:solidFill>
                <a:latin typeface="Calibri" panose="020F0502020204030204" pitchFamily="34" charset="0"/>
              </a:defRPr>
            </a:lvl1pPr>
            <a:lvl2pPr marL="172641" indent="0">
              <a:buNone/>
              <a:defRPr>
                <a:solidFill>
                  <a:schemeClr val="bg1"/>
                </a:solidFill>
              </a:defRPr>
            </a:lvl2pPr>
            <a:lvl3pPr marL="342900" indent="0">
              <a:buNone/>
              <a:defRPr>
                <a:solidFill>
                  <a:schemeClr val="bg1"/>
                </a:solidFill>
              </a:defRPr>
            </a:lvl3pPr>
            <a:lvl4pPr marL="559594" indent="0">
              <a:buNone/>
              <a:defRPr>
                <a:solidFill>
                  <a:schemeClr val="bg1"/>
                </a:solidFill>
              </a:defRPr>
            </a:lvl4pPr>
            <a:lvl5pPr marL="727472" indent="0">
              <a:buNone/>
              <a:defRPr>
                <a:solidFill>
                  <a:schemeClr val="bg1"/>
                </a:solidFill>
              </a:defRPr>
            </a:lvl5pPr>
          </a:lstStyle>
          <a:p>
            <a:pPr lvl="0"/>
            <a:endParaRPr lang="en-US"/>
          </a:p>
        </p:txBody>
      </p:sp>
    </p:spTree>
    <p:extLst>
      <p:ext uri="{BB962C8B-B14F-4D97-AF65-F5344CB8AC3E}">
        <p14:creationId xmlns:p14="http://schemas.microsoft.com/office/powerpoint/2010/main" val="1473938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61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7391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5989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Side by Side">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8E687-7CF0-0540-A98D-56F74939DB2D}"/>
              </a:ext>
            </a:extLst>
          </p:cNvPr>
          <p:cNvSpPr>
            <a:spLocks noGrp="1"/>
          </p:cNvSpPr>
          <p:nvPr>
            <p:ph type="body" sz="quarter" idx="13"/>
          </p:nvPr>
        </p:nvSpPr>
        <p:spPr>
          <a:xfrm>
            <a:off x="457200" y="801179"/>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E9E3B09F-B45B-354E-B308-DCD243A5A41B}"/>
              </a:ext>
            </a:extLst>
          </p:cNvPr>
          <p:cNvSpPr>
            <a:spLocks noGrp="1"/>
          </p:cNvSpPr>
          <p:nvPr>
            <p:ph type="body" sz="quarter" idx="14"/>
          </p:nvPr>
        </p:nvSpPr>
        <p:spPr>
          <a:xfrm>
            <a:off x="4572000" y="801179"/>
            <a:ext cx="4114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79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4572000" y="814118"/>
            <a:ext cx="4114801" cy="3443232"/>
          </a:xfrm>
          <a:prstGeom prst="rect">
            <a:avLst/>
          </a:prstGeom>
        </p:spPr>
        <p:txBody>
          <a:bodyPr>
            <a:normAutofit/>
          </a:bodyPr>
          <a:lstStyle>
            <a:lvl1pPr>
              <a:defRPr sz="1800" b="0" i="0">
                <a:latin typeface="Calibri" panose="020F0502020204030204" pitchFamily="34" charset="0"/>
              </a:defRPr>
            </a:lvl1pPr>
          </a:lstStyle>
          <a:p>
            <a:endParaRPr lang="en-US"/>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F0D23093-2AB0-F74C-B865-1A12A15B650E}" type="slidenum">
              <a:rPr lang="en-US" smtClean="0"/>
              <a:pPr/>
              <a:t>‹#›</a:t>
            </a:fld>
            <a:endParaRPr 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en-US"/>
              <a:t>Click to edit Master title style</a:t>
            </a:r>
          </a:p>
        </p:txBody>
      </p:sp>
      <p:sp>
        <p:nvSpPr>
          <p:cNvPr id="13" name="Text Placeholder 3">
            <a:extLst>
              <a:ext uri="{FF2B5EF4-FFF2-40B4-BE49-F238E27FC236}">
                <a16:creationId xmlns:a16="http://schemas.microsoft.com/office/drawing/2014/main" id="{036E03A1-C74F-0042-A727-58B1205468A5}"/>
              </a:ext>
            </a:extLst>
          </p:cNvPr>
          <p:cNvSpPr>
            <a:spLocks noGrp="1"/>
          </p:cNvSpPr>
          <p:nvPr>
            <p:ph type="body" sz="quarter" idx="13"/>
          </p:nvPr>
        </p:nvSpPr>
        <p:spPr>
          <a:xfrm>
            <a:off x="457200" y="814118"/>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061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en-US"/>
              <a:t>Click to edit Master title style</a:t>
            </a:r>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4572001" y="814118"/>
            <a:ext cx="4114800" cy="3443232"/>
          </a:xfrm>
          <a:prstGeom prst="rect">
            <a:avLst/>
          </a:prstGeom>
        </p:spPr>
        <p:txBody>
          <a:bodyPr/>
          <a:lstStyle/>
          <a:p>
            <a:endParaRPr lang="en-US"/>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F0D23093-2AB0-F74C-B865-1A12A15B650E}" type="slidenum">
              <a:rPr lang="en-US" smtClean="0"/>
              <a:pPr/>
              <a:t>‹#›</a:t>
            </a:fld>
            <a:endParaRPr lang="en-US"/>
          </a:p>
        </p:txBody>
      </p:sp>
      <p:sp>
        <p:nvSpPr>
          <p:cNvPr id="11" name="Text Placeholder 3">
            <a:extLst>
              <a:ext uri="{FF2B5EF4-FFF2-40B4-BE49-F238E27FC236}">
                <a16:creationId xmlns:a16="http://schemas.microsoft.com/office/drawing/2014/main" id="{7EE28EC2-FFB1-CB46-9BE7-371DA4C09A9F}"/>
              </a:ext>
            </a:extLst>
          </p:cNvPr>
          <p:cNvSpPr>
            <a:spLocks noGrp="1"/>
          </p:cNvSpPr>
          <p:nvPr>
            <p:ph type="body" sz="quarter" idx="13"/>
          </p:nvPr>
        </p:nvSpPr>
        <p:spPr>
          <a:xfrm>
            <a:off x="457200" y="814118"/>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802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4572001" y="801178"/>
            <a:ext cx="4114800" cy="3429000"/>
          </a:xfrm>
          <a:prstGeom prst="rect">
            <a:avLst/>
          </a:prstGeom>
        </p:spPr>
        <p:txBody>
          <a:bodyPr/>
          <a:lstStyle/>
          <a:p>
            <a:endParaRPr lang="en-US"/>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F0D23093-2AB0-F74C-B865-1A12A15B650E}" type="slidenum">
              <a:rPr lang="en-US" smtClean="0"/>
              <a:pPr/>
              <a:t>‹#›</a:t>
            </a:fld>
            <a:endParaRPr lang="en-US"/>
          </a:p>
        </p:txBody>
      </p:sp>
      <p:sp>
        <p:nvSpPr>
          <p:cNvPr id="10" name="Text Placeholder 3">
            <a:extLst>
              <a:ext uri="{FF2B5EF4-FFF2-40B4-BE49-F238E27FC236}">
                <a16:creationId xmlns:a16="http://schemas.microsoft.com/office/drawing/2014/main" id="{8E21A6B3-25CA-5C4B-9371-8E317E850D75}"/>
              </a:ext>
            </a:extLst>
          </p:cNvPr>
          <p:cNvSpPr>
            <a:spLocks noGrp="1"/>
          </p:cNvSpPr>
          <p:nvPr>
            <p:ph type="body" sz="quarter" idx="13"/>
          </p:nvPr>
        </p:nvSpPr>
        <p:spPr>
          <a:xfrm>
            <a:off x="457200" y="801178"/>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5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Video Cli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en-US"/>
              <a:t>Click to edit Master title style</a:t>
            </a:r>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4572001" y="814117"/>
            <a:ext cx="4114800" cy="3443233"/>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F0D23093-2AB0-F74C-B865-1A12A15B650E}" type="slidenum">
              <a:rPr lang="en-US" smtClean="0"/>
              <a:pPr/>
              <a:t>‹#›</a:t>
            </a:fld>
            <a:endParaRPr lang="en-US"/>
          </a:p>
        </p:txBody>
      </p:sp>
      <p:sp>
        <p:nvSpPr>
          <p:cNvPr id="10" name="Text Placeholder 3">
            <a:extLst>
              <a:ext uri="{FF2B5EF4-FFF2-40B4-BE49-F238E27FC236}">
                <a16:creationId xmlns:a16="http://schemas.microsoft.com/office/drawing/2014/main" id="{BB673984-7F55-E14A-9088-44C94432DA36}"/>
              </a:ext>
            </a:extLst>
          </p:cNvPr>
          <p:cNvSpPr>
            <a:spLocks noGrp="1"/>
          </p:cNvSpPr>
          <p:nvPr>
            <p:ph type="body" sz="quarter" idx="13"/>
          </p:nvPr>
        </p:nvSpPr>
        <p:spPr>
          <a:xfrm>
            <a:off x="457200" y="814118"/>
            <a:ext cx="394335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081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457200" y="85725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457200" y="274320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3352800" y="86995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3352800" y="275590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6096000" y="86360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6096000" y="2749550"/>
            <a:ext cx="2590800" cy="1485900"/>
          </a:xfrm>
          <a:prstGeom prst="rect">
            <a:avLst/>
          </a:prstGeom>
        </p:spPr>
        <p:txBody>
          <a:bodyPr/>
          <a:lstStyle>
            <a:lvl1pPr marL="0" indent="0">
              <a:buNone/>
              <a:defRPr sz="1200" b="0" i="0">
                <a:latin typeface="Calibri" panose="020F0502020204030204" pitchFamily="34" charset="0"/>
              </a:defRPr>
            </a:lvl1pPr>
          </a:lstStyle>
          <a:p>
            <a:r>
              <a:rPr lang="en-US"/>
              <a:t>Click icon to add picture</a:t>
            </a:r>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457200" y="240030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3352800" y="240030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6112933" y="240030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457200" y="4276725"/>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3352800" y="428625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6112933" y="4286250"/>
            <a:ext cx="2590800" cy="285750"/>
          </a:xfrm>
          <a:prstGeom prst="rect">
            <a:avLst/>
          </a:prstGeom>
        </p:spPr>
        <p:txBody>
          <a:bodyPr/>
          <a:lstStyle>
            <a:lvl1pPr marL="0" indent="0">
              <a:buNone/>
              <a:defRPr sz="825" b="0" i="0">
                <a:latin typeface="Calibri" panose="020F0502020204030204" pitchFamily="34" charset="0"/>
              </a:defRPr>
            </a:lvl1pPr>
            <a:lvl2pPr>
              <a:defRPr sz="825"/>
            </a:lvl2pPr>
            <a:lvl3pPr>
              <a:defRPr sz="825"/>
            </a:lvl3pPr>
            <a:lvl4pPr>
              <a:defRPr sz="825"/>
            </a:lvl4pPr>
            <a:lvl5pPr>
              <a:defRPr sz="825"/>
            </a:lvl5pPr>
          </a:lstStyle>
          <a:p>
            <a:pPr lvl="0"/>
            <a:r>
              <a:rPr lang="en-US"/>
              <a:t>Click to edit Master text styles</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F0D23093-2AB0-F74C-B865-1A12A15B650E}" type="slidenum">
              <a:rPr lang="en-US" smtClean="0"/>
              <a:pPr/>
              <a:t>‹#›</a:t>
            </a:fld>
            <a:endParaRPr 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6882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685800" y="1028700"/>
            <a:ext cx="1447800" cy="971550"/>
          </a:xfrm>
          <a:prstGeom prst="rect">
            <a:avLst/>
          </a:prstGeom>
          <a:effectLst/>
        </p:spPr>
        <p:txBody>
          <a:bodyPr/>
          <a:lstStyle>
            <a:lvl1pPr marL="0" indent="0">
              <a:buFontTx/>
              <a:buNone/>
              <a:defRPr sz="825" b="0" i="0" baseline="0">
                <a:latin typeface="Calibri" panose="020F0502020204030204" pitchFamily="34" charset="0"/>
              </a:defRPr>
            </a:lvl1pPr>
          </a:lstStyle>
          <a:p>
            <a:r>
              <a:rPr lang="en-US"/>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685800" y="2171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685800" y="3314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2819400" y="1028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2819400" y="2171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2819400" y="3314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4953000" y="1028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4953000" y="2171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4953000" y="3314700"/>
            <a:ext cx="1447800" cy="971550"/>
          </a:xfrm>
          <a:prstGeom prst="rect">
            <a:avLst/>
          </a:prstGeom>
          <a:effectLst/>
        </p:spPr>
        <p:txBody>
          <a:bodyPr/>
          <a:lstStyle>
            <a:lvl1pPr marL="0" indent="0">
              <a:buFontTx/>
              <a:buNone/>
              <a:defRPr sz="825" b="0" i="0">
                <a:latin typeface="Calibri" panose="020F0502020204030204" pitchFamily="34" charset="0"/>
              </a:defRPr>
            </a:lvl1pPr>
          </a:lstStyle>
          <a:p>
            <a:r>
              <a:rPr lang="en-US"/>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6934200" y="1028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6934200" y="2171700"/>
            <a:ext cx="1447800" cy="971550"/>
          </a:xfrm>
          <a:prstGeom prst="rect">
            <a:avLst/>
          </a:prstGeom>
          <a:effectLst/>
        </p:spPr>
        <p:txBody>
          <a:bodyPr/>
          <a:lstStyle>
            <a:lvl1pPr marL="0" marR="0" indent="0" algn="l" defTabSz="685800" rtl="0" eaLnBrk="1" fontAlgn="base" latinLnBrk="0" hangingPunct="1">
              <a:lnSpc>
                <a:spcPct val="100000"/>
              </a:lnSpc>
              <a:spcBef>
                <a:spcPts val="900"/>
              </a:spcBef>
              <a:spcAft>
                <a:spcPct val="0"/>
              </a:spcAft>
              <a:buClr>
                <a:schemeClr val="tx1"/>
              </a:buClr>
              <a:buSzTx/>
              <a:buFontTx/>
              <a:buNone/>
              <a:tabLst/>
              <a:defRPr sz="825" b="0" i="0">
                <a:latin typeface="Calibri" panose="020F0502020204030204" pitchFamily="34" charset="0"/>
              </a:defRPr>
            </a:lvl1pPr>
          </a:lstStyle>
          <a:p>
            <a:r>
              <a:rPr lang="en-US"/>
              <a:t>160x147 logo</a:t>
            </a:r>
          </a:p>
          <a:p>
            <a:endParaRPr lang="en-US"/>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6934200" y="3314700"/>
            <a:ext cx="1447800" cy="971550"/>
          </a:xfrm>
          <a:prstGeom prst="rect">
            <a:avLst/>
          </a:prstGeom>
          <a:effectLst/>
        </p:spPr>
        <p:txBody>
          <a:bodyPr/>
          <a:lstStyle>
            <a:lvl1pPr marL="0" indent="0">
              <a:buFontTx/>
              <a:buNone/>
              <a:defRPr sz="825" b="0" i="0">
                <a:latin typeface="Calibri" panose="020F0502020204030204" pitchFamily="34" charset="0"/>
              </a:defRPr>
            </a:lvl1pPr>
          </a:lstStyle>
          <a:p>
            <a:r>
              <a:rPr lang="en-US"/>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F0D23093-2AB0-F74C-B865-1A12A15B650E}" type="slidenum">
              <a:rPr lang="en-US" smtClean="0"/>
              <a:pPr/>
              <a:t>‹#›</a:t>
            </a:fld>
            <a:endParaRPr 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507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2" name="Rectangle 1">
            <a:extLst>
              <a:ext uri="{FF2B5EF4-FFF2-40B4-BE49-F238E27FC236}">
                <a16:creationId xmlns:a16="http://schemas.microsoft.com/office/drawing/2014/main" id="{E35FB507-9F4D-4855-90B0-EEEDAE35236E}"/>
              </a:ext>
            </a:extLst>
          </p:cNvPr>
          <p:cNvSpPr/>
          <p:nvPr userDrawn="1"/>
        </p:nvSpPr>
        <p:spPr>
          <a:xfrm>
            <a:off x="114300" y="50577"/>
            <a:ext cx="571500" cy="520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313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476847" y="359980"/>
            <a:ext cx="5667154" cy="4783520"/>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470491" y="2133288"/>
            <a:ext cx="2615609" cy="876925"/>
          </a:xfrm>
          <a:prstGeom prst="rect">
            <a:avLst/>
          </a:prstGeom>
        </p:spPr>
      </p:pic>
    </p:spTree>
    <p:extLst>
      <p:ext uri="{BB962C8B-B14F-4D97-AF65-F5344CB8AC3E}">
        <p14:creationId xmlns:p14="http://schemas.microsoft.com/office/powerpoint/2010/main" val="285384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52330764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108585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3404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3.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 Topics in SW Engineering – Cloud Computing: Lecture 9, Some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27" r:id="rId8"/>
    <p:sldLayoutId id="2147493628" r:id="rId9"/>
    <p:sldLayoutId id="2147493629" r:id="rId10"/>
    <p:sldLayoutId id="2147493630" r:id="rId11"/>
    <p:sldLayoutId id="2147493631"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 Lecture 11: </a:t>
            </a:r>
            <a:r>
              <a:rPr lang="en-US" altLang="en-US" sz="1050" dirty="0" err="1">
                <a:solidFill>
                  <a:schemeClr val="bg1"/>
                </a:solidFill>
              </a:rPr>
              <a:t>Asynch</a:t>
            </a:r>
            <a:r>
              <a:rPr lang="en-US" altLang="en-US" sz="1050" dirty="0">
                <a:solidFill>
                  <a:schemeClr val="bg1"/>
                </a:solidFill>
              </a:rPr>
              <a:t>, Compose, Graph DB</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24236431"/>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A2CC2-618C-4D20-B678-E096367845DE}"/>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p:blipFill>
        <p:spPr>
          <a:xfrm>
            <a:off x="1" y="1"/>
            <a:ext cx="9143999" cy="5143499"/>
          </a:xfrm>
          <a:prstGeom prst="rect">
            <a:avLst/>
          </a:prstGeom>
        </p:spPr>
      </p:pic>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457201" y="111436"/>
            <a:ext cx="8229599" cy="634378"/>
          </a:xfrm>
          <a:prstGeom prst="rect">
            <a:avLst/>
          </a:prstGeom>
        </p:spPr>
        <p:txBody>
          <a:bodyPr vert="horz" lIns="91440" tIns="45720" rIns="91440" bIns="45720" rtlCol="0" anchor="t">
            <a:noAutofit/>
          </a:bodyPr>
          <a:lstStyle/>
          <a:p>
            <a:r>
              <a:rPr lang="en-US"/>
              <a:t>Click to edit Master title style</a:t>
            </a:r>
          </a:p>
        </p:txBody>
      </p:sp>
      <p:sp>
        <p:nvSpPr>
          <p:cNvPr id="16" name="Parallelogram 15">
            <a:extLst>
              <a:ext uri="{FF2B5EF4-FFF2-40B4-BE49-F238E27FC236}">
                <a16:creationId xmlns:a16="http://schemas.microsoft.com/office/drawing/2014/main" id="{4BB4A01D-7D6E-BB4E-BD5D-E3A388293815}"/>
              </a:ext>
            </a:extLst>
          </p:cNvPr>
          <p:cNvSpPr>
            <a:spLocks noChangeAspect="1"/>
          </p:cNvSpPr>
          <p:nvPr userDrawn="1"/>
        </p:nvSpPr>
        <p:spPr>
          <a:xfrm>
            <a:off x="192162" y="98152"/>
            <a:ext cx="265039" cy="386382"/>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409575" y="4907130"/>
            <a:ext cx="2057400" cy="185793"/>
          </a:xfrm>
          <a:prstGeom prst="rect">
            <a:avLst/>
          </a:prstGeom>
        </p:spPr>
        <p:txBody>
          <a:bodyPr vert="horz" lIns="91440" tIns="45720" rIns="91440" bIns="45720" rtlCol="0" anchor="ctr"/>
          <a:lstStyle>
            <a:lvl1pPr algn="l">
              <a:defRPr sz="900" b="0" i="0">
                <a:solidFill>
                  <a:schemeClr val="bg2">
                    <a:lumMod val="65000"/>
                  </a:schemeClr>
                </a:solidFill>
                <a:latin typeface="Calibri" panose="020F0502020204030204" pitchFamily="34" charset="0"/>
                <a:cs typeface="Calibri" panose="020F0502020204030204" pitchFamily="34" charset="0"/>
              </a:defRPr>
            </a:lvl1pPr>
          </a:lstStyle>
          <a:p>
            <a:fld id="{F0D23093-2AB0-F74C-B865-1A12A15B650E}" type="slidenum">
              <a:rPr lang="en-US" smtClean="0"/>
              <a:pPr/>
              <a:t>‹#›</a:t>
            </a:fld>
            <a:endParaRPr 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457200" y="792984"/>
            <a:ext cx="8229600" cy="35575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519101"/>
      </p:ext>
    </p:extLst>
  </p:cSld>
  <p:clrMap bg1="lt1" tx1="dk1" bg2="lt2" tx2="dk2" accent1="accent1" accent2="accent2" accent3="accent3" accent4="accent4" accent5="accent5" accent6="accent6" hlink="hlink" folHlink="folHlink"/>
  <p:sldLayoutIdLst>
    <p:sldLayoutId id="2147493598" r:id="rId1"/>
    <p:sldLayoutId id="2147493599" r:id="rId2"/>
    <p:sldLayoutId id="2147493600" r:id="rId3"/>
    <p:sldLayoutId id="2147493601" r:id="rId4"/>
    <p:sldLayoutId id="2147493602" r:id="rId5"/>
    <p:sldLayoutId id="2147493603" r:id="rId6"/>
    <p:sldLayoutId id="2147493604" r:id="rId7"/>
    <p:sldLayoutId id="2147493605" r:id="rId8"/>
    <p:sldLayoutId id="2147493606" r:id="rId9"/>
    <p:sldLayoutId id="2147493607" r:id="rId10"/>
    <p:sldLayoutId id="2147493608" r:id="rId11"/>
    <p:sldLayoutId id="2147493609" r:id="rId12"/>
    <p:sldLayoutId id="2147493610" r:id="rId13"/>
    <p:sldLayoutId id="2147493611" r:id="rId1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85800" rtl="0" eaLnBrk="1" latinLnBrk="0" hangingPunct="1">
        <a:lnSpc>
          <a:spcPct val="90000"/>
        </a:lnSpc>
        <a:spcBef>
          <a:spcPct val="0"/>
        </a:spcBef>
        <a:buNone/>
        <a:defRPr sz="2400" b="0" i="0" kern="1200">
          <a:solidFill>
            <a:schemeClr val="tx1"/>
          </a:solidFill>
          <a:latin typeface="Calibri" panose="020F0502020204030204" pitchFamily="34" charset="0"/>
          <a:ea typeface="+mj-ea"/>
          <a:cs typeface="Calibri" panose="020F0502020204030204" pitchFamily="34" charset="0"/>
        </a:defRPr>
      </a:lvl1pPr>
    </p:titleStyle>
    <p:body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sz="1800" b="0" i="0" kern="1200" baseline="0">
          <a:solidFill>
            <a:schemeClr val="tx1"/>
          </a:solidFill>
          <a:latin typeface="Calibri" panose="020F0502020204030204" pitchFamily="34" charset="0"/>
          <a:ea typeface="+mn-ea"/>
          <a:cs typeface="Calibri" panose="020F0502020204030204" pitchFamily="34" charset="0"/>
        </a:defRPr>
      </a:lvl1pPr>
      <a:lvl2pPr marL="346472" marR="0" indent="-173831" algn="l" defTabSz="685800" rtl="0" eaLnBrk="1" fontAlgn="auto" latinLnBrk="0" hangingPunct="1">
        <a:lnSpc>
          <a:spcPct val="90000"/>
        </a:lnSpc>
        <a:spcBef>
          <a:spcPts val="375"/>
        </a:spcBef>
        <a:spcAft>
          <a:spcPts val="0"/>
        </a:spcAft>
        <a:buClrTx/>
        <a:buSzTx/>
        <a:buFont typeface="Calibri" panose="020F0502020204030204" pitchFamily="34" charset="0"/>
        <a:buChar char="‐"/>
        <a:tabLst/>
        <a:defRPr sz="1500" b="0" i="0" kern="1200" baseline="0">
          <a:solidFill>
            <a:schemeClr val="tx1"/>
          </a:solidFill>
          <a:latin typeface="Calibri" panose="020F0502020204030204" pitchFamily="34" charset="0"/>
          <a:ea typeface="+mn-ea"/>
          <a:cs typeface="Calibri" panose="020F0502020204030204" pitchFamily="34" charset="0"/>
        </a:defRPr>
      </a:lvl2pPr>
      <a:lvl3pPr marL="559594" marR="0" indent="-216694"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200" kern="1200" baseline="0">
          <a:solidFill>
            <a:schemeClr val="tx1"/>
          </a:solidFill>
          <a:latin typeface="Calibri" panose="020F0502020204030204" pitchFamily="34" charset="0"/>
          <a:ea typeface="+mn-ea"/>
          <a:cs typeface="Calibri" panose="020F0502020204030204" pitchFamily="34" charset="0"/>
        </a:defRPr>
      </a:lvl3pPr>
      <a:lvl4pPr marL="727472" marR="0" indent="-167879" algn="l" defTabSz="685800" rtl="0" eaLnBrk="1" fontAlgn="auto" latinLnBrk="0" hangingPunct="1">
        <a:lnSpc>
          <a:spcPct val="90000"/>
        </a:lnSpc>
        <a:spcBef>
          <a:spcPts val="375"/>
        </a:spcBef>
        <a:spcAft>
          <a:spcPts val="0"/>
        </a:spcAft>
        <a:buClrTx/>
        <a:buSzTx/>
        <a:buFont typeface="Wingdings" panose="05000000000000000000" pitchFamily="2" charset="2"/>
        <a:buChar char="§"/>
        <a:tabLst/>
        <a:defRPr sz="1050" kern="1200" baseline="0">
          <a:solidFill>
            <a:schemeClr val="tx1"/>
          </a:solidFill>
          <a:latin typeface="Calibri" panose="020F0502020204030204" pitchFamily="34" charset="0"/>
          <a:ea typeface="+mn-ea"/>
          <a:cs typeface="Calibri" panose="020F0502020204030204" pitchFamily="34" charset="0"/>
        </a:defRPr>
      </a:lvl4pPr>
      <a:lvl5pPr marL="902494" marR="0" indent="-175022" algn="l" defTabSz="685800" rtl="0" eaLnBrk="1" fontAlgn="auto" latinLnBrk="0" hangingPunct="1">
        <a:lnSpc>
          <a:spcPct val="90000"/>
        </a:lnSpc>
        <a:spcBef>
          <a:spcPts val="375"/>
        </a:spcBef>
        <a:spcAft>
          <a:spcPts val="0"/>
        </a:spcAft>
        <a:buClrTx/>
        <a:buSzTx/>
        <a:buFont typeface="Courier New" panose="02070309020205020404" pitchFamily="49" charset="0"/>
        <a:buChar char="o"/>
        <a:tabLst/>
        <a:defRPr sz="900" kern="1200" baseline="0">
          <a:solidFill>
            <a:schemeClr val="tx1"/>
          </a:solidFill>
          <a:latin typeface="Calibri" panose="020F0502020204030204" pitchFamily="34" charset="0"/>
          <a:ea typeface="+mn-ea"/>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7F090B-49F7-4226-826A-44BF2ACE1059}"/>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p:blipFill>
        <p:spPr>
          <a:xfrm>
            <a:off x="1" y="1"/>
            <a:ext cx="9143999" cy="5143499"/>
          </a:xfrm>
          <a:prstGeom prst="rect">
            <a:avLst/>
          </a:prstGeom>
        </p:spPr>
      </p:pic>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457201" y="111436"/>
            <a:ext cx="8229599" cy="634378"/>
          </a:xfrm>
          <a:prstGeom prst="rect">
            <a:avLst/>
          </a:prstGeom>
        </p:spPr>
        <p:txBody>
          <a:bodyPr vert="horz" lIns="91440" tIns="45720" rIns="91440" bIns="45720" rtlCol="0" anchor="t">
            <a:noAutofit/>
          </a:bodyPr>
          <a:lstStyle/>
          <a:p>
            <a:r>
              <a:rPr lang="en-US"/>
              <a:t>Click to edit Master title style</a:t>
            </a:r>
          </a:p>
        </p:txBody>
      </p:sp>
      <p:sp>
        <p:nvSpPr>
          <p:cNvPr id="16" name="Parallelogram 15">
            <a:extLst>
              <a:ext uri="{FF2B5EF4-FFF2-40B4-BE49-F238E27FC236}">
                <a16:creationId xmlns:a16="http://schemas.microsoft.com/office/drawing/2014/main" id="{4BB4A01D-7D6E-BB4E-BD5D-E3A388293815}"/>
              </a:ext>
            </a:extLst>
          </p:cNvPr>
          <p:cNvSpPr>
            <a:spLocks noChangeAspect="1"/>
          </p:cNvSpPr>
          <p:nvPr userDrawn="1"/>
        </p:nvSpPr>
        <p:spPr>
          <a:xfrm>
            <a:off x="192162" y="98152"/>
            <a:ext cx="265039" cy="386382"/>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409575" y="4907130"/>
            <a:ext cx="2057400" cy="185793"/>
          </a:xfrm>
          <a:prstGeom prst="rect">
            <a:avLst/>
          </a:prstGeom>
        </p:spPr>
        <p:txBody>
          <a:bodyPr vert="horz" lIns="91440" tIns="45720" rIns="91440" bIns="45720" rtlCol="0" anchor="ctr"/>
          <a:lstStyle>
            <a:lvl1pPr algn="l">
              <a:defRPr sz="900" b="0" i="0">
                <a:solidFill>
                  <a:schemeClr val="bg2">
                    <a:lumMod val="65000"/>
                  </a:schemeClr>
                </a:solidFill>
                <a:latin typeface="Calibri" panose="020F0502020204030204" pitchFamily="34" charset="0"/>
                <a:cs typeface="Calibri" panose="020F0502020204030204" pitchFamily="34" charset="0"/>
              </a:defRPr>
            </a:lvl1pPr>
          </a:lstStyle>
          <a:p>
            <a:fld id="{F0D23093-2AB0-F74C-B865-1A12A15B650E}" type="slidenum">
              <a:rPr lang="en-US" smtClean="0"/>
              <a:pPr/>
              <a:t>‹#›</a:t>
            </a:fld>
            <a:endParaRPr 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457200" y="792984"/>
            <a:ext cx="8229600" cy="35575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399181"/>
      </p:ext>
    </p:extLst>
  </p:cSld>
  <p:clrMap bg1="lt1" tx1="dk1" bg2="lt2" tx2="dk2" accent1="accent1" accent2="accent2" accent3="accent3" accent4="accent4" accent5="accent5" accent6="accent6" hlink="hlink" folHlink="folHlink"/>
  <p:sldLayoutIdLst>
    <p:sldLayoutId id="2147493613" r:id="rId1"/>
    <p:sldLayoutId id="2147493614" r:id="rId2"/>
    <p:sldLayoutId id="2147493615" r:id="rId3"/>
    <p:sldLayoutId id="2147493616" r:id="rId4"/>
    <p:sldLayoutId id="2147493617" r:id="rId5"/>
    <p:sldLayoutId id="2147493618" r:id="rId6"/>
    <p:sldLayoutId id="2147493619" r:id="rId7"/>
    <p:sldLayoutId id="2147493620" r:id="rId8"/>
    <p:sldLayoutId id="2147493621" r:id="rId9"/>
    <p:sldLayoutId id="2147493622" r:id="rId10"/>
    <p:sldLayoutId id="2147493623" r:id="rId11"/>
    <p:sldLayoutId id="2147493624" r:id="rId12"/>
    <p:sldLayoutId id="2147493625" r:id="rId13"/>
    <p:sldLayoutId id="2147493626" r:id="rId1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85800" rtl="0" eaLnBrk="1" latinLnBrk="0" hangingPunct="1">
        <a:lnSpc>
          <a:spcPct val="90000"/>
        </a:lnSpc>
        <a:spcBef>
          <a:spcPct val="0"/>
        </a:spcBef>
        <a:buNone/>
        <a:defRPr sz="2400" b="0" i="0" kern="1200">
          <a:solidFill>
            <a:schemeClr val="tx1"/>
          </a:solidFill>
          <a:latin typeface="Calibri" panose="020F0502020204030204" pitchFamily="34" charset="0"/>
          <a:ea typeface="+mj-ea"/>
          <a:cs typeface="Calibri" panose="020F0502020204030204" pitchFamily="34" charset="0"/>
        </a:defRPr>
      </a:lvl1pPr>
    </p:titleStyle>
    <p:body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sz="1800" b="0" i="0" kern="1200" baseline="0">
          <a:solidFill>
            <a:schemeClr val="tx1"/>
          </a:solidFill>
          <a:latin typeface="Calibri" panose="020F0502020204030204" pitchFamily="34" charset="0"/>
          <a:ea typeface="+mn-ea"/>
          <a:cs typeface="Calibri" panose="020F0502020204030204" pitchFamily="34" charset="0"/>
        </a:defRPr>
      </a:lvl1pPr>
      <a:lvl2pPr marL="346472" marR="0" indent="-173831" algn="l" defTabSz="685800" rtl="0" eaLnBrk="1" fontAlgn="auto" latinLnBrk="0" hangingPunct="1">
        <a:lnSpc>
          <a:spcPct val="90000"/>
        </a:lnSpc>
        <a:spcBef>
          <a:spcPts val="375"/>
        </a:spcBef>
        <a:spcAft>
          <a:spcPts val="0"/>
        </a:spcAft>
        <a:buClrTx/>
        <a:buSzTx/>
        <a:buFont typeface="Calibri" panose="020F0502020204030204" pitchFamily="34" charset="0"/>
        <a:buChar char="‐"/>
        <a:tabLst/>
        <a:defRPr sz="1500" b="0" i="0" kern="1200" baseline="0">
          <a:solidFill>
            <a:schemeClr val="tx1"/>
          </a:solidFill>
          <a:latin typeface="Calibri" panose="020F0502020204030204" pitchFamily="34" charset="0"/>
          <a:ea typeface="+mn-ea"/>
          <a:cs typeface="Calibri" panose="020F0502020204030204" pitchFamily="34" charset="0"/>
        </a:defRPr>
      </a:lvl2pPr>
      <a:lvl3pPr marL="559594" marR="0" indent="-216694"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200" kern="1200" baseline="0">
          <a:solidFill>
            <a:schemeClr val="tx1"/>
          </a:solidFill>
          <a:latin typeface="Calibri" panose="020F0502020204030204" pitchFamily="34" charset="0"/>
          <a:ea typeface="+mn-ea"/>
          <a:cs typeface="Calibri" panose="020F0502020204030204" pitchFamily="34" charset="0"/>
        </a:defRPr>
      </a:lvl3pPr>
      <a:lvl4pPr marL="727472" marR="0" indent="-167879" algn="l" defTabSz="685800" rtl="0" eaLnBrk="1" fontAlgn="auto" latinLnBrk="0" hangingPunct="1">
        <a:lnSpc>
          <a:spcPct val="90000"/>
        </a:lnSpc>
        <a:spcBef>
          <a:spcPts val="375"/>
        </a:spcBef>
        <a:spcAft>
          <a:spcPts val="0"/>
        </a:spcAft>
        <a:buClrTx/>
        <a:buSzTx/>
        <a:buFont typeface="Wingdings" panose="05000000000000000000" pitchFamily="2" charset="2"/>
        <a:buChar char="§"/>
        <a:tabLst/>
        <a:defRPr sz="1050" kern="1200" baseline="0">
          <a:solidFill>
            <a:schemeClr val="tx1"/>
          </a:solidFill>
          <a:latin typeface="Calibri" panose="020F0502020204030204" pitchFamily="34" charset="0"/>
          <a:ea typeface="+mn-ea"/>
          <a:cs typeface="Calibri" panose="020F0502020204030204" pitchFamily="34" charset="0"/>
        </a:defRPr>
      </a:lvl4pPr>
      <a:lvl5pPr marL="902494" marR="0" indent="-175022" algn="l" defTabSz="685800" rtl="0" eaLnBrk="1" fontAlgn="auto" latinLnBrk="0" hangingPunct="1">
        <a:lnSpc>
          <a:spcPct val="90000"/>
        </a:lnSpc>
        <a:spcBef>
          <a:spcPts val="375"/>
        </a:spcBef>
        <a:spcAft>
          <a:spcPts val="0"/>
        </a:spcAft>
        <a:buClrTx/>
        <a:buSzTx/>
        <a:buFont typeface="Courier New" panose="02070309020205020404" pitchFamily="49" charset="0"/>
        <a:buChar char="o"/>
        <a:tabLst/>
        <a:defRPr sz="900" kern="1200" baseline="0">
          <a:solidFill>
            <a:schemeClr val="tx1"/>
          </a:solidFill>
          <a:latin typeface="Calibri" panose="020F0502020204030204" pitchFamily="34" charset="0"/>
          <a:ea typeface="+mn-ea"/>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 Id="rId5" Type="http://schemas.openxmlformats.org/officeDocument/2006/relationships/image" Target="../media/image27.tiff"/><Relationship Id="rId4" Type="http://schemas.openxmlformats.org/officeDocument/2006/relationships/image" Target="../media/image26.tiff"/></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Software_transactional_memory"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Serializability#cite_note-Herlihy1993-3"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al_memory" TargetMode="External"/><Relationship Id="rId11" Type="http://schemas.openxmlformats.org/officeDocument/2006/relationships/hyperlink" Target="https://en.wikipedia.org/wiki/Isolation_(computer_science)" TargetMode="External"/><Relationship Id="rId5" Type="http://schemas.openxmlformats.org/officeDocument/2006/relationships/hyperlink" Target="https://en.wikipedia.org/wiki/Database_transaction" TargetMode="External"/><Relationship Id="rId10" Type="http://schemas.openxmlformats.org/officeDocument/2006/relationships/hyperlink" Target="https://en.wikipedia.org/wiki/Schedule_(computer_science)" TargetMode="External"/><Relationship Id="rId4" Type="http://schemas.openxmlformats.org/officeDocument/2006/relationships/hyperlink" Target="https://en.wikipedia.org/wiki/Transaction_processing" TargetMode="External"/><Relationship Id="rId9" Type="http://schemas.openxmlformats.org/officeDocument/2006/relationships/hyperlink" Target="https://en.wikipedia.org/wiki/Distributed_computing"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3076" name="TextBox 9"/>
          <p:cNvSpPr txBox="1">
            <a:spLocks noChangeArrowheads="1"/>
          </p:cNvSpPr>
          <p:nvPr/>
        </p:nvSpPr>
        <p:spPr bwMode="auto">
          <a:xfrm>
            <a:off x="-2" y="1"/>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t>Topics in SW Engineering – Cloud Computing:</a:t>
            </a:r>
            <a:br>
              <a:rPr lang="en-US" altLang="en-US" sz="3600" i="1" dirty="0"/>
            </a:br>
            <a:r>
              <a:rPr lang="en-US" altLang="en-US" sz="3600" i="1" dirty="0"/>
              <a:t>Some Patterns and Concepts</a:t>
            </a:r>
            <a:endParaRPr lang="en-US" altLang="en-US" sz="2400" dirty="0"/>
          </a:p>
        </p:txBody>
      </p:sp>
      <p:sp>
        <p:nvSpPr>
          <p:cNvPr id="3077" name="TextBox 10"/>
          <p:cNvSpPr txBox="1">
            <a:spLocks noChangeArrowheads="1"/>
          </p:cNvSpPr>
          <p:nvPr/>
        </p:nvSpPr>
        <p:spPr bwMode="auto">
          <a:xfrm>
            <a:off x="7620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C602A5-47D5-4DD0-B00D-2E073AEBAB80}"/>
              </a:ext>
            </a:extLst>
          </p:cNvPr>
          <p:cNvSpPr>
            <a:spLocks noGrp="1"/>
          </p:cNvSpPr>
          <p:nvPr>
            <p:ph type="title"/>
          </p:nvPr>
        </p:nvSpPr>
        <p:spPr/>
        <p:txBody>
          <a:bodyPr/>
          <a:lstStyle/>
          <a:p>
            <a:r>
              <a:rPr lang="en-US" dirty="0"/>
              <a:t>Product Instance Management (PIM API &amp; </a:t>
            </a:r>
            <a:r>
              <a:rPr lang="en-US" dirty="0" err="1"/>
              <a:t>PyPIM</a:t>
            </a:r>
            <a:r>
              <a:rPr lang="en-US" dirty="0"/>
              <a:t> client)</a:t>
            </a:r>
          </a:p>
        </p:txBody>
      </p:sp>
      <p:sp>
        <p:nvSpPr>
          <p:cNvPr id="2" name="Slide Number Placeholder 1">
            <a:extLst>
              <a:ext uri="{FF2B5EF4-FFF2-40B4-BE49-F238E27FC236}">
                <a16:creationId xmlns:a16="http://schemas.microsoft.com/office/drawing/2014/main" id="{F1BBDF9F-D7A2-AC71-690C-2E8B7CEFABB9}"/>
              </a:ext>
            </a:extLst>
          </p:cNvPr>
          <p:cNvSpPr>
            <a:spLocks noGrp="1"/>
          </p:cNvSpPr>
          <p:nvPr>
            <p:ph type="sldNum" sz="quarter" idx="4294967295"/>
          </p:nvPr>
        </p:nvSpPr>
        <p:spPr>
          <a:xfrm>
            <a:off x="0" y="0"/>
            <a:ext cx="0" cy="0"/>
          </a:xfrm>
        </p:spPr>
        <p:txBody>
          <a:bodyPr/>
          <a:lstStyle/>
          <a:p>
            <a:fld id="{F0D23093-2AB0-F74C-B865-1A12A15B650E}" type="slidenum">
              <a:rPr lang="en-US" smtClean="0"/>
              <a:pPr/>
              <a:t>10</a:t>
            </a:fld>
            <a:endParaRPr lang="en-US"/>
          </a:p>
        </p:txBody>
      </p:sp>
      <p:sp>
        <p:nvSpPr>
          <p:cNvPr id="5" name="TextBox 4">
            <a:extLst>
              <a:ext uri="{FF2B5EF4-FFF2-40B4-BE49-F238E27FC236}">
                <a16:creationId xmlns:a16="http://schemas.microsoft.com/office/drawing/2014/main" id="{8AFD9A6B-6B7B-46BB-0BFB-2793A0F82195}"/>
              </a:ext>
            </a:extLst>
          </p:cNvPr>
          <p:cNvSpPr txBox="1"/>
          <p:nvPr/>
        </p:nvSpPr>
        <p:spPr>
          <a:xfrm>
            <a:off x="110836" y="486712"/>
            <a:ext cx="8035637" cy="480131"/>
          </a:xfrm>
          <a:prstGeom prst="rect">
            <a:avLst/>
          </a:prstGeom>
          <a:noFill/>
        </p:spPr>
        <p:txBody>
          <a:bodyPr wrap="square" rtlCol="0" anchor="ctr">
            <a:spAutoFit/>
          </a:bodyPr>
          <a:lstStyle/>
          <a:p>
            <a:pPr marL="346472">
              <a:lnSpc>
                <a:spcPct val="120000"/>
              </a:lnSpc>
              <a:spcBef>
                <a:spcPts val="900"/>
              </a:spcBef>
            </a:pPr>
            <a:r>
              <a:rPr lang="fr-FR" sz="2250" b="1" dirty="0">
                <a:solidFill>
                  <a:schemeClr val="accent1"/>
                </a:solidFill>
                <a:latin typeface="Calibri" panose="020F0502020204030204" pitchFamily="34" charset="0"/>
              </a:rPr>
              <a:t>Simple config-</a:t>
            </a:r>
            <a:r>
              <a:rPr lang="fr-FR" sz="2250" b="1" dirty="0" err="1">
                <a:solidFill>
                  <a:schemeClr val="accent1"/>
                </a:solidFill>
                <a:latin typeface="Calibri" panose="020F0502020204030204" pitchFamily="34" charset="0"/>
              </a:rPr>
              <a:t>based</a:t>
            </a:r>
            <a:r>
              <a:rPr lang="fr-FR" sz="2250" b="1" dirty="0">
                <a:solidFill>
                  <a:schemeClr val="accent1"/>
                </a:solidFill>
                <a:latin typeface="Calibri" panose="020F0502020204030204" pitchFamily="34" charset="0"/>
              </a:rPr>
              <a:t> </a:t>
            </a:r>
            <a:r>
              <a:rPr lang="fr-FR" sz="2250" b="1" dirty="0" err="1">
                <a:solidFill>
                  <a:schemeClr val="accent1"/>
                </a:solidFill>
                <a:latin typeface="Calibri" panose="020F0502020204030204" pitchFamily="34" charset="0"/>
              </a:rPr>
              <a:t>creation</a:t>
            </a:r>
            <a:r>
              <a:rPr lang="fr-FR" sz="2250" b="1" dirty="0">
                <a:solidFill>
                  <a:schemeClr val="accent1"/>
                </a:solidFill>
                <a:latin typeface="Calibri" panose="020F0502020204030204" pitchFamily="34" charset="0"/>
              </a:rPr>
              <a:t>, </a:t>
            </a:r>
            <a:r>
              <a:rPr lang="fr-FR" sz="2250" b="1" dirty="0" err="1">
                <a:solidFill>
                  <a:schemeClr val="accent1"/>
                </a:solidFill>
                <a:latin typeface="Calibri" panose="020F0502020204030204" pitchFamily="34" charset="0"/>
              </a:rPr>
              <a:t>deletion</a:t>
            </a:r>
            <a:r>
              <a:rPr lang="fr-FR" sz="2250" b="1" dirty="0">
                <a:solidFill>
                  <a:schemeClr val="accent1"/>
                </a:solidFill>
                <a:latin typeface="Calibri" panose="020F0502020204030204" pitchFamily="34" charset="0"/>
              </a:rPr>
              <a:t>, </a:t>
            </a:r>
            <a:r>
              <a:rPr lang="fr-FR" sz="2250" b="1" dirty="0" err="1">
                <a:solidFill>
                  <a:schemeClr val="accent1"/>
                </a:solidFill>
                <a:latin typeface="Calibri" panose="020F0502020204030204" pitchFamily="34" charset="0"/>
              </a:rPr>
              <a:t>tracking</a:t>
            </a:r>
            <a:r>
              <a:rPr lang="fr-FR" sz="2250" b="1" dirty="0">
                <a:solidFill>
                  <a:schemeClr val="accent1"/>
                </a:solidFill>
                <a:latin typeface="Calibri" panose="020F0502020204030204" pitchFamily="34" charset="0"/>
              </a:rPr>
              <a:t> of </a:t>
            </a:r>
            <a:r>
              <a:rPr lang="fr-FR" sz="2250" b="1" dirty="0" err="1">
                <a:solidFill>
                  <a:schemeClr val="accent1"/>
                </a:solidFill>
                <a:latin typeface="Calibri" panose="020F0502020204030204" pitchFamily="34" charset="0"/>
              </a:rPr>
              <a:t>product</a:t>
            </a:r>
            <a:r>
              <a:rPr lang="fr-FR" sz="2250" b="1" dirty="0">
                <a:solidFill>
                  <a:schemeClr val="accent1"/>
                </a:solidFill>
                <a:latin typeface="Calibri" panose="020F0502020204030204" pitchFamily="34" charset="0"/>
              </a:rPr>
              <a:t> aas</a:t>
            </a:r>
          </a:p>
        </p:txBody>
      </p:sp>
      <p:pic>
        <p:nvPicPr>
          <p:cNvPr id="11" name="Picture 10">
            <a:extLst>
              <a:ext uri="{FF2B5EF4-FFF2-40B4-BE49-F238E27FC236}">
                <a16:creationId xmlns:a16="http://schemas.microsoft.com/office/drawing/2014/main" id="{898D8B3E-C8A5-DB48-5600-2852288CC0A6}"/>
              </a:ext>
            </a:extLst>
          </p:cNvPr>
          <p:cNvPicPr>
            <a:picLocks noChangeAspect="1"/>
          </p:cNvPicPr>
          <p:nvPr/>
        </p:nvPicPr>
        <p:blipFill>
          <a:blip r:embed="rId3"/>
          <a:stretch>
            <a:fillRect/>
          </a:stretch>
        </p:blipFill>
        <p:spPr>
          <a:xfrm>
            <a:off x="8253986" y="85287"/>
            <a:ext cx="702129" cy="833928"/>
          </a:xfrm>
          <a:prstGeom prst="rect">
            <a:avLst/>
          </a:prstGeom>
        </p:spPr>
      </p:pic>
      <p:grpSp>
        <p:nvGrpSpPr>
          <p:cNvPr id="28" name="Group 27">
            <a:extLst>
              <a:ext uri="{FF2B5EF4-FFF2-40B4-BE49-F238E27FC236}">
                <a16:creationId xmlns:a16="http://schemas.microsoft.com/office/drawing/2014/main" id="{5913839E-4694-CAB0-2DA6-C5100E1E7C82}"/>
              </a:ext>
            </a:extLst>
          </p:cNvPr>
          <p:cNvGrpSpPr/>
          <p:nvPr/>
        </p:nvGrpSpPr>
        <p:grpSpPr>
          <a:xfrm>
            <a:off x="618001" y="1742623"/>
            <a:ext cx="3799562" cy="2701738"/>
            <a:chOff x="0" y="1667336"/>
            <a:chExt cx="6510528" cy="4453890"/>
          </a:xfrm>
        </p:grpSpPr>
        <p:pic>
          <p:nvPicPr>
            <p:cNvPr id="9" name="Picture 8">
              <a:extLst>
                <a:ext uri="{FF2B5EF4-FFF2-40B4-BE49-F238E27FC236}">
                  <a16:creationId xmlns:a16="http://schemas.microsoft.com/office/drawing/2014/main" id="{C5FA1DAA-6ADA-2EE3-F16E-B3834B98635F}"/>
                </a:ext>
              </a:extLst>
            </p:cNvPr>
            <p:cNvPicPr>
              <a:picLocks noChangeAspect="1"/>
            </p:cNvPicPr>
            <p:nvPr/>
          </p:nvPicPr>
          <p:blipFill rotWithShape="1">
            <a:blip r:embed="rId4"/>
            <a:srcRect t="1552" b="2939"/>
            <a:stretch/>
          </p:blipFill>
          <p:spPr>
            <a:xfrm>
              <a:off x="0" y="1667336"/>
              <a:ext cx="6510528" cy="4453890"/>
            </a:xfrm>
            <a:prstGeom prst="rect">
              <a:avLst/>
            </a:prstGeom>
          </p:spPr>
        </p:pic>
        <p:sp>
          <p:nvSpPr>
            <p:cNvPr id="20" name="TextBox 19">
              <a:extLst>
                <a:ext uri="{FF2B5EF4-FFF2-40B4-BE49-F238E27FC236}">
                  <a16:creationId xmlns:a16="http://schemas.microsoft.com/office/drawing/2014/main" id="{97B2EF13-E0C9-8D82-0E48-80EBF2728A75}"/>
                </a:ext>
              </a:extLst>
            </p:cNvPr>
            <p:cNvSpPr txBox="1"/>
            <p:nvPr/>
          </p:nvSpPr>
          <p:spPr>
            <a:xfrm>
              <a:off x="4686265" y="1721324"/>
              <a:ext cx="1637213" cy="837173"/>
            </a:xfrm>
            <a:prstGeom prst="rect">
              <a:avLst/>
            </a:prstGeom>
            <a:noFill/>
          </p:spPr>
          <p:txBody>
            <a:bodyPr wrap="square">
              <a:spAutoFit/>
            </a:bodyPr>
            <a:lstStyle/>
            <a:p>
              <a:r>
                <a:rPr lang="en-US" sz="900" dirty="0"/>
                <a:t>Implementation of the PIM API for Kubernetes</a:t>
              </a:r>
            </a:p>
          </p:txBody>
        </p:sp>
      </p:grpSp>
      <p:grpSp>
        <p:nvGrpSpPr>
          <p:cNvPr id="27" name="Group 26">
            <a:extLst>
              <a:ext uri="{FF2B5EF4-FFF2-40B4-BE49-F238E27FC236}">
                <a16:creationId xmlns:a16="http://schemas.microsoft.com/office/drawing/2014/main" id="{7E372FA0-8095-C585-711C-EFC976604370}"/>
              </a:ext>
            </a:extLst>
          </p:cNvPr>
          <p:cNvGrpSpPr/>
          <p:nvPr/>
        </p:nvGrpSpPr>
        <p:grpSpPr>
          <a:xfrm>
            <a:off x="4677211" y="1132631"/>
            <a:ext cx="4122746" cy="3247282"/>
            <a:chOff x="6667501" y="1510174"/>
            <a:chExt cx="4884219" cy="3897391"/>
          </a:xfrm>
        </p:grpSpPr>
        <p:pic>
          <p:nvPicPr>
            <p:cNvPr id="2050" name="Picture 2" descr="image">
              <a:extLst>
                <a:ext uri="{FF2B5EF4-FFF2-40B4-BE49-F238E27FC236}">
                  <a16:creationId xmlns:a16="http://schemas.microsoft.com/office/drawing/2014/main" id="{C989F0D7-AF3F-2F41-6A80-009BF178E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4295" y="1879506"/>
              <a:ext cx="3477425" cy="3528059"/>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D693E06-4A66-A1C3-F91F-C0D48A048D0E}"/>
                </a:ext>
              </a:extLst>
            </p:cNvPr>
            <p:cNvSpPr txBox="1"/>
            <p:nvPr/>
          </p:nvSpPr>
          <p:spPr>
            <a:xfrm>
              <a:off x="7973496" y="1510174"/>
              <a:ext cx="2940154" cy="304750"/>
            </a:xfrm>
            <a:prstGeom prst="rect">
              <a:avLst/>
            </a:prstGeom>
            <a:noFill/>
          </p:spPr>
          <p:txBody>
            <a:bodyPr wrap="none" rtlCol="0">
              <a:spAutoFit/>
            </a:bodyPr>
            <a:lstStyle/>
            <a:p>
              <a:r>
                <a:rPr lang="en-US" sz="1050" dirty="0"/>
                <a:t>“Assembly” PIM config = Kubernetes </a:t>
              </a:r>
              <a:r>
                <a:rPr lang="en-US" sz="1050" dirty="0" err="1"/>
                <a:t>yaml</a:t>
              </a:r>
              <a:endParaRPr lang="en-US" sz="1050" dirty="0"/>
            </a:p>
          </p:txBody>
        </p:sp>
        <p:sp>
          <p:nvSpPr>
            <p:cNvPr id="23" name="Left Brace 22">
              <a:extLst>
                <a:ext uri="{FF2B5EF4-FFF2-40B4-BE49-F238E27FC236}">
                  <a16:creationId xmlns:a16="http://schemas.microsoft.com/office/drawing/2014/main" id="{26FFE609-666C-9585-ECD7-BF0C2F05D5C6}"/>
                </a:ext>
              </a:extLst>
            </p:cNvPr>
            <p:cNvSpPr/>
            <p:nvPr/>
          </p:nvSpPr>
          <p:spPr>
            <a:xfrm>
              <a:off x="7839075" y="3729038"/>
              <a:ext cx="190500" cy="919162"/>
            </a:xfrm>
            <a:prstGeom prst="leftBrace">
              <a:avLst>
                <a:gd name="adj1" fmla="val 110833"/>
                <a:gd name="adj2" fmla="val 49482"/>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913AE410-CCE8-1168-1D00-7E22FC9F613B}"/>
                </a:ext>
              </a:extLst>
            </p:cNvPr>
            <p:cNvSpPr/>
            <p:nvPr/>
          </p:nvSpPr>
          <p:spPr>
            <a:xfrm>
              <a:off x="7851410" y="4712918"/>
              <a:ext cx="190500" cy="689468"/>
            </a:xfrm>
            <a:prstGeom prst="leftBrace">
              <a:avLst>
                <a:gd name="adj1" fmla="val 110833"/>
                <a:gd name="adj2" fmla="val 49482"/>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892CCE53-B709-4024-7F62-098E15E6AA5A}"/>
                </a:ext>
              </a:extLst>
            </p:cNvPr>
            <p:cNvSpPr txBox="1"/>
            <p:nvPr/>
          </p:nvSpPr>
          <p:spPr>
            <a:xfrm>
              <a:off x="6667501" y="3949273"/>
              <a:ext cx="1163001" cy="443273"/>
            </a:xfrm>
            <a:prstGeom prst="rect">
              <a:avLst/>
            </a:prstGeom>
            <a:noFill/>
          </p:spPr>
          <p:txBody>
            <a:bodyPr wrap="square" rtlCol="0">
              <a:spAutoFit/>
            </a:bodyPr>
            <a:lstStyle/>
            <a:p>
              <a:pPr algn="r"/>
              <a:r>
                <a:rPr lang="en-US" sz="900" dirty="0"/>
                <a:t>Specs driven by the dev team</a:t>
              </a:r>
            </a:p>
          </p:txBody>
        </p:sp>
        <p:sp>
          <p:nvSpPr>
            <p:cNvPr id="26" name="TextBox 25">
              <a:extLst>
                <a:ext uri="{FF2B5EF4-FFF2-40B4-BE49-F238E27FC236}">
                  <a16:creationId xmlns:a16="http://schemas.microsoft.com/office/drawing/2014/main" id="{1DB77024-AED3-30EB-ADA0-5A7C65F57DC3}"/>
                </a:ext>
              </a:extLst>
            </p:cNvPr>
            <p:cNvSpPr txBox="1"/>
            <p:nvPr/>
          </p:nvSpPr>
          <p:spPr>
            <a:xfrm>
              <a:off x="6703649" y="4810686"/>
              <a:ext cx="1163001" cy="443273"/>
            </a:xfrm>
            <a:prstGeom prst="rect">
              <a:avLst/>
            </a:prstGeom>
            <a:noFill/>
          </p:spPr>
          <p:txBody>
            <a:bodyPr wrap="square" rtlCol="0">
              <a:spAutoFit/>
            </a:bodyPr>
            <a:lstStyle/>
            <a:p>
              <a:pPr algn="r"/>
              <a:r>
                <a:rPr lang="en-US" sz="900" dirty="0"/>
                <a:t>Specs driven by Fuji’s infra</a:t>
              </a:r>
            </a:p>
          </p:txBody>
        </p:sp>
      </p:grpSp>
      <p:pic>
        <p:nvPicPr>
          <p:cNvPr id="30" name="Picture 29">
            <a:extLst>
              <a:ext uri="{FF2B5EF4-FFF2-40B4-BE49-F238E27FC236}">
                <a16:creationId xmlns:a16="http://schemas.microsoft.com/office/drawing/2014/main" id="{10ABFF7F-C7C4-52D4-B72D-D79369EF75EB}"/>
              </a:ext>
            </a:extLst>
          </p:cNvPr>
          <p:cNvPicPr>
            <a:picLocks noChangeAspect="1"/>
          </p:cNvPicPr>
          <p:nvPr/>
        </p:nvPicPr>
        <p:blipFill>
          <a:blip r:embed="rId6"/>
          <a:stretch>
            <a:fillRect/>
          </a:stretch>
        </p:blipFill>
        <p:spPr>
          <a:xfrm>
            <a:off x="520149" y="1342119"/>
            <a:ext cx="4312829" cy="256438"/>
          </a:xfrm>
          <a:prstGeom prst="rect">
            <a:avLst/>
          </a:prstGeom>
        </p:spPr>
      </p:pic>
    </p:spTree>
    <p:extLst>
      <p:ext uri="{BB962C8B-B14F-4D97-AF65-F5344CB8AC3E}">
        <p14:creationId xmlns:p14="http://schemas.microsoft.com/office/powerpoint/2010/main" val="215009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XYZ Scaling</a:t>
            </a:r>
          </a:p>
        </p:txBody>
      </p:sp>
      <p:sp>
        <p:nvSpPr>
          <p:cNvPr id="5" name="TextBox 11">
            <a:extLst>
              <a:ext uri="{FF2B5EF4-FFF2-40B4-BE49-F238E27FC236}">
                <a16:creationId xmlns:a16="http://schemas.microsoft.com/office/drawing/2014/main" id="{231EE50B-C758-F739-56BE-31526452C19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11</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75754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550434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4046555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SOLID</a:t>
            </a:r>
          </a:p>
        </p:txBody>
      </p:sp>
      <p:sp>
        <p:nvSpPr>
          <p:cNvPr id="3" name="TextBox 11">
            <a:extLst>
              <a:ext uri="{FF2B5EF4-FFF2-40B4-BE49-F238E27FC236}">
                <a16:creationId xmlns:a16="http://schemas.microsoft.com/office/drawing/2014/main" id="{B7FE55AA-7586-40C8-9361-12883D3531F7}"/>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14</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283648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microservices</a:t>
            </a:r>
            <a:r>
              <a:rPr lang="en-US" sz="1600" dirty="0"/>
              <a:t>.</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 (Enumerate, Will Cover Later)</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70" y="1849327"/>
            <a:ext cx="7162800" cy="292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50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12 Factor Applications</a:t>
            </a:r>
          </a:p>
        </p:txBody>
      </p:sp>
      <p:sp>
        <p:nvSpPr>
          <p:cNvPr id="3" name="TextBox 11">
            <a:extLst>
              <a:ext uri="{FF2B5EF4-FFF2-40B4-BE49-F238E27FC236}">
                <a16:creationId xmlns:a16="http://schemas.microsoft.com/office/drawing/2014/main" id="{C358E719-5263-249B-5F1A-8CC840FF093F}"/>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16</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176882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4285363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Scaling</a:t>
            </a:r>
          </a:p>
        </p:txBody>
      </p:sp>
      <p:sp>
        <p:nvSpPr>
          <p:cNvPr id="3" name="TextBox 11">
            <a:extLst>
              <a:ext uri="{FF2B5EF4-FFF2-40B4-BE49-F238E27FC236}">
                <a16:creationId xmlns:a16="http://schemas.microsoft.com/office/drawing/2014/main" id="{912E9E9F-9509-EC9A-BAD9-DB269B8F4DE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18</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039497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Stateless, Sessions Example</a:t>
            </a:r>
          </a:p>
        </p:txBody>
      </p:sp>
      <p:sp>
        <p:nvSpPr>
          <p:cNvPr id="2" name="TextBox 11">
            <a:extLst>
              <a:ext uri="{FF2B5EF4-FFF2-40B4-BE49-F238E27FC236}">
                <a16:creationId xmlns:a16="http://schemas.microsoft.com/office/drawing/2014/main" id="{EA7EC088-0DF4-FB8A-CE33-879DF6CB5075}"/>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079216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Microservice Layers</a:t>
            </a:r>
          </a:p>
        </p:txBody>
      </p:sp>
      <p:sp>
        <p:nvSpPr>
          <p:cNvPr id="3" name="TextBox 11">
            <a:extLst>
              <a:ext uri="{FF2B5EF4-FFF2-40B4-BE49-F238E27FC236}">
                <a16:creationId xmlns:a16="http://schemas.microsoft.com/office/drawing/2014/main" id="{A42712D2-F4F4-CCCA-50EB-C547786EC8E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22</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814253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7EF7-8DA1-9EE0-F77E-23AA4A1A1DEE}"/>
              </a:ext>
            </a:extLst>
          </p:cNvPr>
          <p:cNvSpPr>
            <a:spLocks noGrp="1"/>
          </p:cNvSpPr>
          <p:nvPr>
            <p:ph type="title"/>
          </p:nvPr>
        </p:nvSpPr>
        <p:spPr/>
        <p:txBody>
          <a:bodyPr/>
          <a:lstStyle/>
          <a:p>
            <a:r>
              <a:rPr lang="en-US" dirty="0"/>
              <a:t>Microservice Layers</a:t>
            </a:r>
          </a:p>
        </p:txBody>
      </p:sp>
      <p:pic>
        <p:nvPicPr>
          <p:cNvPr id="4" name="Picture 3">
            <a:extLst>
              <a:ext uri="{FF2B5EF4-FFF2-40B4-BE49-F238E27FC236}">
                <a16:creationId xmlns:a16="http://schemas.microsoft.com/office/drawing/2014/main" id="{99554E03-9327-461E-25DC-5959514FE162}"/>
              </a:ext>
            </a:extLst>
          </p:cNvPr>
          <p:cNvPicPr>
            <a:picLocks noChangeAspect="1"/>
          </p:cNvPicPr>
          <p:nvPr/>
        </p:nvPicPr>
        <p:blipFill>
          <a:blip r:embed="rId2"/>
          <a:stretch>
            <a:fillRect/>
          </a:stretch>
        </p:blipFill>
        <p:spPr>
          <a:xfrm>
            <a:off x="142833" y="704850"/>
            <a:ext cx="8843211" cy="3733800"/>
          </a:xfrm>
          <a:prstGeom prst="rect">
            <a:avLst/>
          </a:prstGeom>
        </p:spPr>
      </p:pic>
    </p:spTree>
    <p:extLst>
      <p:ext uri="{BB962C8B-B14F-4D97-AF65-F5344CB8AC3E}">
        <p14:creationId xmlns:p14="http://schemas.microsoft.com/office/powerpoint/2010/main" val="2021260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F7C164-01BB-BEF3-69D3-0D1925AAB0AF}"/>
              </a:ext>
            </a:extLst>
          </p:cNvPr>
          <p:cNvSpPr>
            <a:spLocks noGrp="1"/>
          </p:cNvSpPr>
          <p:nvPr>
            <p:ph type="title"/>
          </p:nvPr>
        </p:nvSpPr>
        <p:spPr/>
        <p:txBody>
          <a:bodyPr/>
          <a:lstStyle/>
          <a:p>
            <a:r>
              <a:rPr lang="en-US" dirty="0"/>
              <a:t>Backend for Frontend</a:t>
            </a:r>
          </a:p>
        </p:txBody>
      </p:sp>
      <p:pic>
        <p:nvPicPr>
          <p:cNvPr id="2050" name="Picture 2">
            <a:extLst>
              <a:ext uri="{FF2B5EF4-FFF2-40B4-BE49-F238E27FC236}">
                <a16:creationId xmlns:a16="http://schemas.microsoft.com/office/drawing/2014/main" id="{19C4D3D3-1BEB-E789-473B-23DCA0D9C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10" y="543378"/>
            <a:ext cx="8255000" cy="405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09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Architecture Patterns</a:t>
            </a:r>
          </a:p>
        </p:txBody>
      </p:sp>
      <p:sp>
        <p:nvSpPr>
          <p:cNvPr id="3" name="TextBox 11">
            <a:extLst>
              <a:ext uri="{FF2B5EF4-FFF2-40B4-BE49-F238E27FC236}">
                <a16:creationId xmlns:a16="http://schemas.microsoft.com/office/drawing/2014/main" id="{E861DE71-8814-E997-5E40-3434910A302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25</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625196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D83A08-82A4-3C3A-DBEE-1CCCA71298D6}"/>
              </a:ext>
            </a:extLst>
          </p:cNvPr>
          <p:cNvSpPr>
            <a:spLocks noGrp="1"/>
          </p:cNvSpPr>
          <p:nvPr>
            <p:ph idx="1"/>
          </p:nvPr>
        </p:nvSpPr>
        <p:spPr>
          <a:xfrm>
            <a:off x="5410200" y="590550"/>
            <a:ext cx="3581400" cy="4038600"/>
          </a:xfrm>
        </p:spPr>
        <p:txBody>
          <a:bodyPr/>
          <a:lstStyle/>
          <a:p>
            <a:pPr algn="l">
              <a:spcBef>
                <a:spcPts val="0"/>
              </a:spcBef>
              <a:spcAft>
                <a:spcPts val="300"/>
              </a:spcAft>
              <a:buFont typeface="Arial" panose="020B0604020202020204" pitchFamily="34" charset="0"/>
              <a:buChar char="•"/>
            </a:pPr>
            <a:r>
              <a:rPr lang="en-US" sz="1200" b="0" i="0" dirty="0">
                <a:solidFill>
                  <a:srgbClr val="171717"/>
                </a:solidFill>
                <a:effectLst/>
                <a:latin typeface="Segoe UI" panose="020B0502040204020203" pitchFamily="34" charset="0"/>
              </a:rPr>
              <a:t>A sidecar is independent from its primary application in terms of runtime environment and programming language, so you don't need to develop one sidecar per language.</a:t>
            </a:r>
          </a:p>
          <a:p>
            <a:pPr algn="l">
              <a:spcBef>
                <a:spcPts val="0"/>
              </a:spcBef>
              <a:spcAft>
                <a:spcPts val="300"/>
              </a:spcAft>
              <a:buFont typeface="Arial" panose="020B0604020202020204" pitchFamily="34" charset="0"/>
              <a:buChar char="•"/>
            </a:pPr>
            <a:r>
              <a:rPr lang="en-US" sz="1200" b="0" i="0" dirty="0">
                <a:solidFill>
                  <a:srgbClr val="171717"/>
                </a:solidFill>
                <a:effectLst/>
                <a:latin typeface="Segoe UI" panose="020B0502040204020203" pitchFamily="34" charset="0"/>
              </a:rPr>
              <a:t>The sidecar can access the same resources as the primary application. For example, a sidecar can monitor system resources used by both the sidecar and the primary application.</a:t>
            </a:r>
          </a:p>
          <a:p>
            <a:pPr algn="l">
              <a:spcBef>
                <a:spcPts val="0"/>
              </a:spcBef>
              <a:spcAft>
                <a:spcPts val="300"/>
              </a:spcAft>
              <a:buFont typeface="Arial" panose="020B0604020202020204" pitchFamily="34" charset="0"/>
              <a:buChar char="•"/>
            </a:pPr>
            <a:r>
              <a:rPr lang="en-US" sz="1200" b="0" i="0" dirty="0">
                <a:solidFill>
                  <a:srgbClr val="171717"/>
                </a:solidFill>
                <a:effectLst/>
                <a:latin typeface="Segoe UI" panose="020B0502040204020203" pitchFamily="34" charset="0"/>
              </a:rPr>
              <a:t>Because of its proximity to the primary application, there's no significant latency when communicating between them.</a:t>
            </a:r>
          </a:p>
          <a:p>
            <a:pPr algn="l">
              <a:spcBef>
                <a:spcPts val="0"/>
              </a:spcBef>
              <a:spcAft>
                <a:spcPts val="300"/>
              </a:spcAft>
              <a:buFont typeface="Arial" panose="020B0604020202020204" pitchFamily="34" charset="0"/>
              <a:buChar char="•"/>
            </a:pPr>
            <a:r>
              <a:rPr lang="en-US" sz="1200" b="0" i="0" dirty="0">
                <a:solidFill>
                  <a:srgbClr val="171717"/>
                </a:solidFill>
                <a:effectLst/>
                <a:latin typeface="Segoe UI" panose="020B0502040204020203" pitchFamily="34" charset="0"/>
              </a:rPr>
              <a:t>Even for applications that don't provide an extensibility mechanism, you can use a sidecar to extend functionality by attaching it as its own process in the same host or sub-container as the primary application.</a:t>
            </a:r>
          </a:p>
          <a:p>
            <a:pPr>
              <a:spcBef>
                <a:spcPts val="0"/>
              </a:spcBef>
              <a:spcAft>
                <a:spcPts val="300"/>
              </a:spcAft>
            </a:pPr>
            <a:endParaRPr lang="en-US" sz="1200" dirty="0"/>
          </a:p>
        </p:txBody>
      </p:sp>
      <p:sp>
        <p:nvSpPr>
          <p:cNvPr id="3" name="Title 2">
            <a:extLst>
              <a:ext uri="{FF2B5EF4-FFF2-40B4-BE49-F238E27FC236}">
                <a16:creationId xmlns:a16="http://schemas.microsoft.com/office/drawing/2014/main" id="{98D9162D-B0B8-3927-32DC-52003F190821}"/>
              </a:ext>
            </a:extLst>
          </p:cNvPr>
          <p:cNvSpPr>
            <a:spLocks noGrp="1"/>
          </p:cNvSpPr>
          <p:nvPr>
            <p:ph type="title"/>
          </p:nvPr>
        </p:nvSpPr>
        <p:spPr/>
        <p:txBody>
          <a:bodyPr/>
          <a:lstStyle/>
          <a:p>
            <a:r>
              <a:rPr lang="en-US" dirty="0"/>
              <a:t>Sidecar Pattern</a:t>
            </a:r>
          </a:p>
        </p:txBody>
      </p:sp>
      <p:pic>
        <p:nvPicPr>
          <p:cNvPr id="4" name="Picture 3">
            <a:extLst>
              <a:ext uri="{FF2B5EF4-FFF2-40B4-BE49-F238E27FC236}">
                <a16:creationId xmlns:a16="http://schemas.microsoft.com/office/drawing/2014/main" id="{868CB8BA-1A6D-3E54-8015-F1BEC66D94FE}"/>
              </a:ext>
            </a:extLst>
          </p:cNvPr>
          <p:cNvPicPr>
            <a:picLocks noChangeAspect="1"/>
          </p:cNvPicPr>
          <p:nvPr/>
        </p:nvPicPr>
        <p:blipFill>
          <a:blip r:embed="rId2"/>
          <a:stretch>
            <a:fillRect/>
          </a:stretch>
        </p:blipFill>
        <p:spPr>
          <a:xfrm>
            <a:off x="172570" y="613653"/>
            <a:ext cx="5141899" cy="2794000"/>
          </a:xfrm>
          <a:prstGeom prst="rect">
            <a:avLst/>
          </a:prstGeom>
        </p:spPr>
      </p:pic>
    </p:spTree>
    <p:extLst>
      <p:ext uri="{BB962C8B-B14F-4D97-AF65-F5344CB8AC3E}">
        <p14:creationId xmlns:p14="http://schemas.microsoft.com/office/powerpoint/2010/main" val="789711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a:t>
            </a:r>
            <a:br>
              <a:rPr lang="en-US" altLang="en-US" sz="2800" i="1" dirty="0">
                <a:solidFill>
                  <a:schemeClr val="bg1"/>
                </a:solidFill>
              </a:rPr>
            </a:br>
            <a:r>
              <a:rPr lang="en-US" altLang="en-US" sz="2800" i="1" dirty="0">
                <a:solidFill>
                  <a:schemeClr val="bg1"/>
                </a:solidFill>
              </a:rPr>
              <a:t>DynamoDB</a:t>
            </a:r>
            <a:endParaRPr lang="en-US" altLang="en-US" sz="1600" i="1" dirty="0">
              <a:solidFill>
                <a:schemeClr val="bg1"/>
              </a:solidFill>
            </a:endParaRPr>
          </a:p>
        </p:txBody>
      </p:sp>
      <p:sp>
        <p:nvSpPr>
          <p:cNvPr id="2" name="TextBox 11">
            <a:extLst>
              <a:ext uri="{FF2B5EF4-FFF2-40B4-BE49-F238E27FC236}">
                <a16:creationId xmlns:a16="http://schemas.microsoft.com/office/drawing/2014/main" id="{A30C71E4-800E-FD69-1A96-A3650B44C24F}"/>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27</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990016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u="sng" dirty="0">
                <a:solidFill>
                  <a:srgbClr val="FF0000"/>
                </a:solidFill>
              </a:rPr>
              <a:t>Isolation</a:t>
            </a:r>
            <a:r>
              <a:rPr lang="en-US" sz="1200" u="sng" dirty="0">
                <a:solidFill>
                  <a:srgbClr val="FF0000"/>
                </a:solidFill>
              </a:rPr>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r>
              <a:rPr lang="en-US" sz="1200" u="sng" dirty="0"/>
              <a:t>.</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3048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Tree>
    <p:extLst>
      <p:ext uri="{BB962C8B-B14F-4D97-AF65-F5344CB8AC3E}">
        <p14:creationId xmlns:p14="http://schemas.microsoft.com/office/powerpoint/2010/main" val="2597704003"/>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 </a:t>
            </a:r>
            <a:r>
              <a:rPr lang="en-US" dirty="0">
                <a:hlinkClick r:id="rId4" tooltip="Transaction processing"/>
              </a:rPr>
              <a:t>transaction processing</a:t>
            </a:r>
            <a:r>
              <a:rPr lang="en-US" dirty="0"/>
              <a:t> (transaction management), and various </a:t>
            </a:r>
            <a:r>
              <a:rPr lang="en-US" dirty="0">
                <a:hlinkClick r:id="rId5" tooltip="Database transaction"/>
              </a:rPr>
              <a:t>transactional</a:t>
            </a:r>
            <a:r>
              <a:rPr lang="en-US" dirty="0"/>
              <a:t> applications (e.g., </a:t>
            </a:r>
            <a:r>
              <a:rPr lang="en-US" dirty="0">
                <a:hlinkClick r:id="rId6" tooltip="Transactional memory"/>
              </a:rPr>
              <a:t>transactional memory</a:t>
            </a:r>
            <a:r>
              <a:rPr lang="en-US" baseline="30000" dirty="0">
                <a:hlinkClick r:id="rId7"/>
              </a:rPr>
              <a:t>[3]</a:t>
            </a:r>
            <a:r>
              <a:rPr lang="en-US" dirty="0"/>
              <a:t> and </a:t>
            </a:r>
            <a:r>
              <a:rPr lang="en-US" dirty="0">
                <a:hlinkClick r:id="rId8" tooltip="Software transactional memory"/>
              </a:rPr>
              <a:t>software transactional memory</a:t>
            </a:r>
            <a:r>
              <a:rPr lang="en-US" dirty="0"/>
              <a:t>), both centralized and </a:t>
            </a:r>
            <a:r>
              <a:rPr lang="en-US" dirty="0">
                <a:hlinkClick r:id="rId9" tooltip="Distributed computing"/>
              </a:rPr>
              <a:t>distributed</a:t>
            </a:r>
            <a:r>
              <a:rPr lang="en-US" dirty="0"/>
              <a:t>, a transaction </a:t>
            </a:r>
            <a:r>
              <a:rPr lang="en-US" dirty="0">
                <a:hlinkClick r:id="rId10"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1" tooltip="Isolation (computer science)"/>
              </a:rPr>
              <a:t>isolation</a:t>
            </a:r>
            <a:r>
              <a:rPr lang="en-US" dirty="0"/>
              <a:t> between </a:t>
            </a:r>
            <a:r>
              <a:rPr lang="en-US" dirty="0">
                <a:hlinkClick r:id="rId5"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855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519721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2526575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charset="0"/>
                <a:ea typeface="ＭＳ Ｐゴシック" charset="-128"/>
                <a:cs typeface="+mn-cs"/>
              </a:rPr>
              <a:t>Database-as-a-Service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11">
            <a:extLst>
              <a:ext uri="{FF2B5EF4-FFF2-40B4-BE49-F238E27FC236}">
                <a16:creationId xmlns:a16="http://schemas.microsoft.com/office/drawing/2014/main" id="{953FB8DB-710B-C82C-9577-77CE5231DAB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39</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710355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0EFE755-8FCB-8145-B824-7927BB3A4551}"/>
              </a:ext>
            </a:extLst>
          </p:cNvPr>
          <p:cNvSpPr>
            <a:spLocks noGrp="1"/>
          </p:cNvSpPr>
          <p:nvPr>
            <p:ph idx="1"/>
          </p:nvPr>
        </p:nvSpPr>
        <p:spPr>
          <a:xfrm>
            <a:off x="152400" y="3375858"/>
            <a:ext cx="8839200" cy="1253291"/>
          </a:xfrm>
        </p:spPr>
        <p:txBody>
          <a:bodyPr/>
          <a:lstStyle/>
          <a:p>
            <a:r>
              <a:rPr lang="en-US" sz="1800" dirty="0"/>
              <a:t>This concept can be confusing with experience with other approach to session state.</a:t>
            </a:r>
          </a:p>
          <a:p>
            <a:r>
              <a:rPr lang="en-US" sz="1800" dirty="0"/>
              <a:t>Some application frameworks did/do keep session state on the server.</a:t>
            </a:r>
          </a:p>
          <a:p>
            <a:r>
              <a:rPr lang="en-US" sz="1800" dirty="0"/>
              <a:t>Application servers and frameworks have various support for “session state,”</a:t>
            </a:r>
            <a:br>
              <a:rPr lang="en-US" sz="1800" dirty="0"/>
            </a:br>
            <a:r>
              <a:rPr lang="en-US" sz="1800" dirty="0"/>
              <a:t>e.g. https://flask-</a:t>
            </a:r>
            <a:r>
              <a:rPr lang="en-US" sz="1800" dirty="0" err="1"/>
              <a:t>session.readthedocs.io</a:t>
            </a:r>
            <a:r>
              <a:rPr lang="en-US" sz="1800" dirty="0"/>
              <a:t>/</a:t>
            </a:r>
            <a:r>
              <a:rPr lang="en-US" sz="1800" dirty="0" err="1"/>
              <a:t>en</a:t>
            </a:r>
            <a:r>
              <a:rPr lang="en-US" sz="1800" dirty="0"/>
              <a:t>/latest/</a:t>
            </a:r>
          </a:p>
        </p:txBody>
      </p:sp>
      <p:sp>
        <p:nvSpPr>
          <p:cNvPr id="3" name="Title 2">
            <a:extLst>
              <a:ext uri="{FF2B5EF4-FFF2-40B4-BE49-F238E27FC236}">
                <a16:creationId xmlns:a16="http://schemas.microsoft.com/office/drawing/2014/main" id="{D0DE0715-3EB9-F440-B941-4DE802FA0B19}"/>
              </a:ext>
            </a:extLst>
          </p:cNvPr>
          <p:cNvSpPr>
            <a:spLocks noGrp="1"/>
          </p:cNvSpPr>
          <p:nvPr>
            <p:ph type="title"/>
          </p:nvPr>
        </p:nvSpPr>
        <p:spPr/>
        <p:txBody>
          <a:bodyPr/>
          <a:lstStyle/>
          <a:p>
            <a:r>
              <a:rPr lang="en-US" dirty="0"/>
              <a:t>Statelessness</a:t>
            </a:r>
          </a:p>
        </p:txBody>
      </p:sp>
      <p:pic>
        <p:nvPicPr>
          <p:cNvPr id="4" name="Picture 3">
            <a:extLst>
              <a:ext uri="{FF2B5EF4-FFF2-40B4-BE49-F238E27FC236}">
                <a16:creationId xmlns:a16="http://schemas.microsoft.com/office/drawing/2014/main" id="{ED2AE1F5-74C1-F54D-80A8-E07EB586EBAE}"/>
              </a:ext>
            </a:extLst>
          </p:cNvPr>
          <p:cNvPicPr>
            <a:picLocks noChangeAspect="1"/>
          </p:cNvPicPr>
          <p:nvPr/>
        </p:nvPicPr>
        <p:blipFill>
          <a:blip r:embed="rId2"/>
          <a:stretch>
            <a:fillRect/>
          </a:stretch>
        </p:blipFill>
        <p:spPr>
          <a:xfrm>
            <a:off x="44115" y="590550"/>
            <a:ext cx="4527885" cy="2366215"/>
          </a:xfrm>
          <a:prstGeom prst="rect">
            <a:avLst/>
          </a:prstGeom>
        </p:spPr>
      </p:pic>
      <p:pic>
        <p:nvPicPr>
          <p:cNvPr id="5" name="Picture 4">
            <a:extLst>
              <a:ext uri="{FF2B5EF4-FFF2-40B4-BE49-F238E27FC236}">
                <a16:creationId xmlns:a16="http://schemas.microsoft.com/office/drawing/2014/main" id="{440F5065-75A9-2C46-B1FD-AEB71D0F56F2}"/>
              </a:ext>
            </a:extLst>
          </p:cNvPr>
          <p:cNvPicPr>
            <a:picLocks noChangeAspect="1"/>
          </p:cNvPicPr>
          <p:nvPr/>
        </p:nvPicPr>
        <p:blipFill>
          <a:blip r:embed="rId3"/>
          <a:stretch>
            <a:fillRect/>
          </a:stretch>
        </p:blipFill>
        <p:spPr>
          <a:xfrm>
            <a:off x="4641615" y="575509"/>
            <a:ext cx="4408472" cy="2800350"/>
          </a:xfrm>
          <a:prstGeom prst="rect">
            <a:avLst/>
          </a:prstGeom>
        </p:spPr>
      </p:pic>
    </p:spTree>
    <p:extLst>
      <p:ext uri="{BB962C8B-B14F-4D97-AF65-F5344CB8AC3E}">
        <p14:creationId xmlns:p14="http://schemas.microsoft.com/office/powerpoint/2010/main" val="1523615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Let’s take a look at 3: Relational Data Service, Dynamo DB, MongoDB (Compass)</a:t>
            </a:r>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11">
            <a:extLst>
              <a:ext uri="{FF2B5EF4-FFF2-40B4-BE49-F238E27FC236}">
                <a16:creationId xmlns:a16="http://schemas.microsoft.com/office/drawing/2014/main" id="{953FB8DB-710B-C82C-9577-77CE5231DAB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42</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282938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7A38413-50FD-974E-A8D7-F786FE160695}"/>
              </a:ext>
            </a:extLst>
          </p:cNvPr>
          <p:cNvSpPr>
            <a:spLocks noGrp="1"/>
          </p:cNvSpPr>
          <p:nvPr>
            <p:ph type="body" sz="quarter" idx="10"/>
          </p:nvPr>
        </p:nvSpPr>
        <p:spPr/>
        <p:txBody>
          <a:bodyPr/>
          <a:lstStyle/>
          <a:p>
            <a:r>
              <a:rPr lang="en-US" dirty="0"/>
              <a:t>DynamoDB – Relational </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4062113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7B0781-BD62-D34E-9574-C87D244B8A8B}"/>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E73A32D3-E905-3E46-996B-82588AE4280B}"/>
              </a:ext>
            </a:extLst>
          </p:cNvPr>
          <p:cNvSpPr>
            <a:spLocks noGrp="1"/>
          </p:cNvSpPr>
          <p:nvPr>
            <p:ph type="body" sz="quarter" idx="10"/>
          </p:nvPr>
        </p:nvSpPr>
        <p:spPr/>
        <p:txBody>
          <a:bodyPr/>
          <a:lstStyle/>
          <a:p>
            <a:r>
              <a:rPr lang="en-US" dirty="0"/>
              <a:t>Dynamo DB – Relational</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2370046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B50BA-7BF3-BF43-A226-D226C62E5ED6}"/>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899E7228-938F-EF48-B411-5F49D46B0F23}"/>
              </a:ext>
            </a:extLst>
          </p:cNvPr>
          <p:cNvSpPr>
            <a:spLocks noGrp="1"/>
          </p:cNvSpPr>
          <p:nvPr>
            <p:ph type="body" sz="quarter" idx="10"/>
          </p:nvPr>
        </p:nvSpPr>
        <p:spPr/>
        <p:txBody>
          <a:bodyPr/>
          <a:lstStyle/>
          <a:p>
            <a:r>
              <a:rPr lang="en-US" dirty="0"/>
              <a:t>DynamoDB Benefits</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43935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22638-C661-DE41-B060-F1AE3B879DF2}"/>
              </a:ext>
            </a:extLst>
          </p:cNvPr>
          <p:cNvSpPr>
            <a:spLocks noGrp="1"/>
          </p:cNvSpPr>
          <p:nvPr>
            <p:ph type="body" sz="quarter" idx="10"/>
          </p:nvPr>
        </p:nvSpPr>
        <p:spPr/>
        <p:txBody>
          <a:bodyPr/>
          <a:lstStyle/>
          <a:p>
            <a:r>
              <a:rPr lang="en-US" dirty="0"/>
              <a:t>DynamoDB – Hash Key</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2438438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049193-4AC4-814D-BA1D-6B2BA2128BC8}"/>
              </a:ext>
            </a:extLst>
          </p:cNvPr>
          <p:cNvPicPr>
            <a:picLocks noChangeAspect="1"/>
          </p:cNvPicPr>
          <p:nvPr/>
        </p:nvPicPr>
        <p:blipFill>
          <a:blip r:embed="rId4"/>
          <a:stretch>
            <a:fillRect/>
          </a:stretch>
        </p:blipFill>
        <p:spPr>
          <a:xfrm>
            <a:off x="728085" y="551054"/>
            <a:ext cx="7191188" cy="4017772"/>
          </a:xfrm>
          <a:prstGeom prst="rect">
            <a:avLst/>
          </a:prstGeom>
        </p:spPr>
      </p:pic>
      <p:sp>
        <p:nvSpPr>
          <p:cNvPr id="9" name="TextBox 11">
            <a:extLst>
              <a:ext uri="{FF2B5EF4-FFF2-40B4-BE49-F238E27FC236}">
                <a16:creationId xmlns:a16="http://schemas.microsoft.com/office/drawing/2014/main" id="{3B347AE8-FA87-7023-FE9A-0E80BE8E78FE}"/>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47</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635592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2A4F513-DFE4-1047-8406-046DA0B3C20B}"/>
              </a:ext>
            </a:extLst>
          </p:cNvPr>
          <p:cNvPicPr>
            <a:picLocks noChangeAspect="1"/>
          </p:cNvPicPr>
          <p:nvPr/>
        </p:nvPicPr>
        <p:blipFill>
          <a:blip r:embed="rId4"/>
          <a:stretch>
            <a:fillRect/>
          </a:stretch>
        </p:blipFill>
        <p:spPr>
          <a:xfrm>
            <a:off x="646907" y="486169"/>
            <a:ext cx="7429500" cy="4150919"/>
          </a:xfrm>
          <a:prstGeom prst="rect">
            <a:avLst/>
          </a:prstGeom>
        </p:spPr>
      </p:pic>
      <p:sp>
        <p:nvSpPr>
          <p:cNvPr id="3" name="TextBox 11">
            <a:extLst>
              <a:ext uri="{FF2B5EF4-FFF2-40B4-BE49-F238E27FC236}">
                <a16:creationId xmlns:a16="http://schemas.microsoft.com/office/drawing/2014/main" id="{3BADAF8F-14D2-3B82-E90A-64950F53D18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48</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105140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E9B904-5CC1-0E4A-AF36-201FF39F6910}"/>
              </a:ext>
            </a:extLst>
          </p:cNvPr>
          <p:cNvPicPr>
            <a:picLocks noChangeAspect="1"/>
          </p:cNvPicPr>
          <p:nvPr/>
        </p:nvPicPr>
        <p:blipFill>
          <a:blip r:embed="rId4"/>
          <a:stretch>
            <a:fillRect/>
          </a:stretch>
        </p:blipFill>
        <p:spPr>
          <a:xfrm>
            <a:off x="744029" y="499056"/>
            <a:ext cx="7439973" cy="4187244"/>
          </a:xfrm>
          <a:prstGeom prst="rect">
            <a:avLst/>
          </a:prstGeom>
        </p:spPr>
      </p:pic>
      <p:sp>
        <p:nvSpPr>
          <p:cNvPr id="2" name="TextBox 11">
            <a:extLst>
              <a:ext uri="{FF2B5EF4-FFF2-40B4-BE49-F238E27FC236}">
                <a16:creationId xmlns:a16="http://schemas.microsoft.com/office/drawing/2014/main" id="{ADDFF0C8-E38A-0B93-D370-171149EB4F6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49</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56038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156452-78B3-ECFF-DDB4-0DF0D7DD7AF0}"/>
              </a:ext>
            </a:extLst>
          </p:cNvPr>
          <p:cNvSpPr>
            <a:spLocks noGrp="1"/>
          </p:cNvSpPr>
          <p:nvPr>
            <p:ph type="title"/>
          </p:nvPr>
        </p:nvSpPr>
        <p:spPr/>
        <p:txBody>
          <a:bodyPr/>
          <a:lstStyle/>
          <a:p>
            <a:r>
              <a:rPr lang="en-US" dirty="0"/>
              <a:t>Stateful Conversation – Simple Example</a:t>
            </a:r>
          </a:p>
        </p:txBody>
      </p:sp>
      <p:pic>
        <p:nvPicPr>
          <p:cNvPr id="4" name="Picture 3">
            <a:extLst>
              <a:ext uri="{FF2B5EF4-FFF2-40B4-BE49-F238E27FC236}">
                <a16:creationId xmlns:a16="http://schemas.microsoft.com/office/drawing/2014/main" id="{650E7FCF-E243-10DB-FF43-CB864E9F54D3}"/>
              </a:ext>
            </a:extLst>
          </p:cNvPr>
          <p:cNvPicPr>
            <a:picLocks noChangeAspect="1"/>
          </p:cNvPicPr>
          <p:nvPr/>
        </p:nvPicPr>
        <p:blipFill>
          <a:blip r:embed="rId2"/>
          <a:stretch>
            <a:fillRect/>
          </a:stretch>
        </p:blipFill>
        <p:spPr>
          <a:xfrm>
            <a:off x="172570" y="501650"/>
            <a:ext cx="7747000" cy="4140200"/>
          </a:xfrm>
          <a:prstGeom prst="rect">
            <a:avLst/>
          </a:prstGeom>
        </p:spPr>
      </p:pic>
    </p:spTree>
    <p:extLst>
      <p:ext uri="{BB962C8B-B14F-4D97-AF65-F5344CB8AC3E}">
        <p14:creationId xmlns:p14="http://schemas.microsoft.com/office/powerpoint/2010/main" val="269613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D03D03-6B71-E04C-B69A-787D5DD2813D}"/>
              </a:ext>
            </a:extLst>
          </p:cNvPr>
          <p:cNvPicPr>
            <a:picLocks noChangeAspect="1"/>
          </p:cNvPicPr>
          <p:nvPr/>
        </p:nvPicPr>
        <p:blipFill>
          <a:blip r:embed="rId4"/>
          <a:stretch>
            <a:fillRect/>
          </a:stretch>
        </p:blipFill>
        <p:spPr>
          <a:xfrm>
            <a:off x="558797" y="456282"/>
            <a:ext cx="7517610" cy="4230938"/>
          </a:xfrm>
          <a:prstGeom prst="rect">
            <a:avLst/>
          </a:prstGeom>
        </p:spPr>
      </p:pic>
      <p:sp>
        <p:nvSpPr>
          <p:cNvPr id="3" name="TextBox 11">
            <a:extLst>
              <a:ext uri="{FF2B5EF4-FFF2-40B4-BE49-F238E27FC236}">
                <a16:creationId xmlns:a16="http://schemas.microsoft.com/office/drawing/2014/main" id="{57C54BF6-BF96-B268-4E37-1241D2A54A77}"/>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50</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379044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F70D06D-AB1F-A64E-BA3C-E7B0F76584C7}"/>
              </a:ext>
            </a:extLst>
          </p:cNvPr>
          <p:cNvPicPr>
            <a:picLocks noChangeAspect="1"/>
          </p:cNvPicPr>
          <p:nvPr/>
        </p:nvPicPr>
        <p:blipFill>
          <a:blip r:embed="rId4"/>
          <a:stretch>
            <a:fillRect/>
          </a:stretch>
        </p:blipFill>
        <p:spPr>
          <a:xfrm>
            <a:off x="591146" y="438582"/>
            <a:ext cx="7485262" cy="4212733"/>
          </a:xfrm>
          <a:prstGeom prst="rect">
            <a:avLst/>
          </a:prstGeom>
        </p:spPr>
      </p:pic>
      <p:sp>
        <p:nvSpPr>
          <p:cNvPr id="2" name="TextBox 11">
            <a:extLst>
              <a:ext uri="{FF2B5EF4-FFF2-40B4-BE49-F238E27FC236}">
                <a16:creationId xmlns:a16="http://schemas.microsoft.com/office/drawing/2014/main" id="{9C0FE507-C962-E184-DA61-5520CA4D4825}"/>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51</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97509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Document Databases – Semi-Structured Schema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91C1D9-8E75-994D-BA9F-EC6BA8CE64D2}"/>
              </a:ext>
            </a:extLst>
          </p:cNvPr>
          <p:cNvPicPr>
            <a:picLocks noChangeAspect="1"/>
          </p:cNvPicPr>
          <p:nvPr/>
        </p:nvPicPr>
        <p:blipFill>
          <a:blip r:embed="rId4"/>
          <a:stretch>
            <a:fillRect/>
          </a:stretch>
        </p:blipFill>
        <p:spPr>
          <a:xfrm>
            <a:off x="84908" y="572207"/>
            <a:ext cx="5583446" cy="3632288"/>
          </a:xfrm>
          <a:prstGeom prst="rect">
            <a:avLst/>
          </a:prstGeom>
        </p:spPr>
      </p:pic>
      <p:sp>
        <p:nvSpPr>
          <p:cNvPr id="6" name="Content Placeholder 5">
            <a:extLst>
              <a:ext uri="{FF2B5EF4-FFF2-40B4-BE49-F238E27FC236}">
                <a16:creationId xmlns:a16="http://schemas.microsoft.com/office/drawing/2014/main" id="{067EA695-E61C-B74C-AC2E-C98E78333DA4}"/>
              </a:ext>
            </a:extLst>
          </p:cNvPr>
          <p:cNvSpPr>
            <a:spLocks noGrp="1"/>
          </p:cNvSpPr>
          <p:nvPr>
            <p:ph idx="1"/>
          </p:nvPr>
        </p:nvSpPr>
        <p:spPr>
          <a:xfrm>
            <a:off x="5897880" y="556058"/>
            <a:ext cx="3092134" cy="4076665"/>
          </a:xfrm>
        </p:spPr>
        <p:txBody>
          <a:bodyPr>
            <a:normAutofit/>
          </a:bodyPr>
          <a:lstStyle/>
          <a:p>
            <a:pPr marL="0" indent="0">
              <a:lnSpc>
                <a:spcPct val="110000"/>
              </a:lnSpc>
              <a:spcBef>
                <a:spcPts val="0"/>
              </a:spcBef>
              <a:buNone/>
            </a:pPr>
            <a:r>
              <a:rPr lang="en-US" sz="1600" dirty="0"/>
              <a:t>The relation model has difficulties with some types of data:</a:t>
            </a:r>
          </a:p>
          <a:p>
            <a:pPr lvl="1">
              <a:lnSpc>
                <a:spcPct val="110000"/>
              </a:lnSpc>
              <a:spcBef>
                <a:spcPts val="0"/>
              </a:spcBef>
            </a:pPr>
            <a:r>
              <a:rPr lang="en-US" sz="1200" dirty="0"/>
              <a:t>Columns that are lists or maps</a:t>
            </a:r>
          </a:p>
          <a:p>
            <a:pPr lvl="1">
              <a:lnSpc>
                <a:spcPct val="110000"/>
              </a:lnSpc>
              <a:spcBef>
                <a:spcPts val="0"/>
              </a:spcBef>
            </a:pPr>
            <a:r>
              <a:rPr lang="en-US" sz="1200" dirty="0"/>
              <a:t>Nesting – things inside things</a:t>
            </a:r>
          </a:p>
          <a:p>
            <a:pPr lvl="1">
              <a:lnSpc>
                <a:spcPct val="110000"/>
              </a:lnSpc>
              <a:spcBef>
                <a:spcPts val="0"/>
              </a:spcBef>
            </a:pPr>
            <a:r>
              <a:rPr lang="en-US" sz="1200" dirty="0"/>
              <a:t>Discover you need a modified schema when you get a piece of data.</a:t>
            </a:r>
          </a:p>
          <a:p>
            <a:pPr lvl="1">
              <a:lnSpc>
                <a:spcPct val="110000"/>
              </a:lnSpc>
              <a:spcBef>
                <a:spcPts val="0"/>
              </a:spcBef>
            </a:pPr>
            <a:r>
              <a:rPr lang="en-US" sz="1200" dirty="0"/>
              <a:t>etc.</a:t>
            </a:r>
          </a:p>
          <a:p>
            <a:pPr marL="0" indent="0">
              <a:lnSpc>
                <a:spcPct val="110000"/>
              </a:lnSpc>
              <a:spcBef>
                <a:spcPts val="0"/>
              </a:spcBef>
              <a:buNone/>
            </a:pPr>
            <a:r>
              <a:rPr lang="en-US" sz="1600" dirty="0"/>
              <a:t>All of these are common for documented like data:</a:t>
            </a:r>
          </a:p>
          <a:p>
            <a:pPr lvl="1">
              <a:lnSpc>
                <a:spcPct val="110000"/>
              </a:lnSpc>
              <a:spcBef>
                <a:spcPts val="0"/>
              </a:spcBef>
            </a:pPr>
            <a:r>
              <a:rPr lang="en-US" sz="1200" dirty="0"/>
              <a:t>Threaded discussions.</a:t>
            </a:r>
          </a:p>
          <a:p>
            <a:pPr lvl="1">
              <a:lnSpc>
                <a:spcPct val="110000"/>
              </a:lnSpc>
              <a:spcBef>
                <a:spcPts val="0"/>
              </a:spcBef>
            </a:pPr>
            <a:r>
              <a:rPr lang="en-US" sz="1200" dirty="0"/>
              <a:t>Documents.</a:t>
            </a:r>
          </a:p>
          <a:p>
            <a:pPr lvl="1">
              <a:lnSpc>
                <a:spcPct val="110000"/>
              </a:lnSpc>
              <a:spcBef>
                <a:spcPts val="0"/>
              </a:spcBef>
            </a:pPr>
            <a:r>
              <a:rPr lang="en-US" sz="1200" dirty="0"/>
              <a:t>... ...</a:t>
            </a:r>
          </a:p>
          <a:p>
            <a:pPr>
              <a:lnSpc>
                <a:spcPct val="110000"/>
              </a:lnSpc>
              <a:spcBef>
                <a:spcPts val="0"/>
              </a:spcBef>
            </a:pPr>
            <a:r>
              <a:rPr lang="en-US" sz="1600" dirty="0"/>
              <a:t>Document DBs emerged to handle these scenarios. </a:t>
            </a:r>
          </a:p>
        </p:txBody>
      </p:sp>
      <p:sp>
        <p:nvSpPr>
          <p:cNvPr id="2" name="TextBox 11">
            <a:extLst>
              <a:ext uri="{FF2B5EF4-FFF2-40B4-BE49-F238E27FC236}">
                <a16:creationId xmlns:a16="http://schemas.microsoft.com/office/drawing/2014/main" id="{9828AD74-2862-D5B9-283C-3B645A8C083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52</a:t>
            </a:fld>
            <a:r>
              <a:rPr lang="en-US" altLang="en-US" sz="1050" b="1" dirty="0">
                <a:solidFill>
                  <a:schemeClr val="bg1"/>
                </a:solidFill>
              </a:rPr>
              <a:t> </a:t>
            </a:r>
            <a:r>
              <a:rPr lang="en-US" altLang="en-US" sz="1050" dirty="0">
                <a:solidFill>
                  <a:schemeClr val="bg1"/>
                </a:solidFill>
              </a:rPr>
              <a:t>Topics in SW Engineering – Cloud Computing: Lecture 9, Some Concepts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82146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3" name="Content Placeholder 2"/>
          <p:cNvSpPr>
            <a:spLocks noGrp="1"/>
          </p:cNvSpPr>
          <p:nvPr>
            <p:ph idx="1"/>
          </p:nvPr>
        </p:nvSpPr>
        <p:spPr>
          <a:xfrm>
            <a:off x="152400" y="590550"/>
            <a:ext cx="4572000" cy="4038600"/>
          </a:xfrm>
          <a:prstGeom prst="rect">
            <a:avLst/>
          </a:prstGeo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
        <p:nvSpPr>
          <p:cNvPr id="5" name="Text Placeholder 4">
            <a:extLst>
              <a:ext uri="{FF2B5EF4-FFF2-40B4-BE49-F238E27FC236}">
                <a16:creationId xmlns:a16="http://schemas.microsoft.com/office/drawing/2014/main" id="{8DB6AC83-86B8-4E45-AB26-F5E9C36CB4A0}"/>
              </a:ext>
            </a:extLst>
          </p:cNvPr>
          <p:cNvSpPr>
            <a:spLocks noGrp="1"/>
          </p:cNvSpPr>
          <p:nvPr>
            <p:ph type="body" sz="quarter" idx="10"/>
          </p:nvPr>
        </p:nvSpPr>
        <p:spPr/>
        <p:txBody>
          <a:bodyPr/>
          <a:lstStyle/>
          <a:p>
            <a:r>
              <a:rPr lang="en-US" dirty="0"/>
              <a:t>DynamoDB Summary</a:t>
            </a:r>
          </a:p>
        </p:txBody>
      </p:sp>
    </p:spTree>
    <p:extLst>
      <p:ext uri="{BB962C8B-B14F-4D97-AF65-F5344CB8AC3E}">
        <p14:creationId xmlns:p14="http://schemas.microsoft.com/office/powerpoint/2010/main" val="126622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156452-78B3-ECFF-DDB4-0DF0D7DD7AF0}"/>
              </a:ext>
            </a:extLst>
          </p:cNvPr>
          <p:cNvSpPr>
            <a:spLocks noGrp="1"/>
          </p:cNvSpPr>
          <p:nvPr>
            <p:ph type="title"/>
          </p:nvPr>
        </p:nvSpPr>
        <p:spPr/>
        <p:txBody>
          <a:bodyPr/>
          <a:lstStyle/>
          <a:p>
            <a:r>
              <a:rPr lang="en-US" dirty="0"/>
              <a:t>Stateless – Simple Example</a:t>
            </a:r>
          </a:p>
        </p:txBody>
      </p:sp>
      <p:pic>
        <p:nvPicPr>
          <p:cNvPr id="2" name="Picture 1">
            <a:extLst>
              <a:ext uri="{FF2B5EF4-FFF2-40B4-BE49-F238E27FC236}">
                <a16:creationId xmlns:a16="http://schemas.microsoft.com/office/drawing/2014/main" id="{44FA440E-6CE2-EF19-FDFA-2A3D43042F8D}"/>
              </a:ext>
            </a:extLst>
          </p:cNvPr>
          <p:cNvPicPr>
            <a:picLocks noChangeAspect="1"/>
          </p:cNvPicPr>
          <p:nvPr/>
        </p:nvPicPr>
        <p:blipFill>
          <a:blip r:embed="rId2"/>
          <a:stretch>
            <a:fillRect/>
          </a:stretch>
        </p:blipFill>
        <p:spPr>
          <a:xfrm>
            <a:off x="457199" y="590550"/>
            <a:ext cx="6789505" cy="3962400"/>
          </a:xfrm>
          <a:prstGeom prst="rect">
            <a:avLst/>
          </a:prstGeom>
        </p:spPr>
      </p:pic>
    </p:spTree>
    <p:extLst>
      <p:ext uri="{BB962C8B-B14F-4D97-AF65-F5344CB8AC3E}">
        <p14:creationId xmlns:p14="http://schemas.microsoft.com/office/powerpoint/2010/main" val="3260398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58ED3-B1FD-B745-926D-B3035C47BBA0}"/>
              </a:ext>
            </a:extLst>
          </p:cNvPr>
          <p:cNvSpPr>
            <a:spLocks noGrp="1"/>
          </p:cNvSpPr>
          <p:nvPr>
            <p:ph idx="1"/>
          </p:nvPr>
        </p:nvSpPr>
        <p:spPr/>
        <p:txBody>
          <a:bodyPr/>
          <a:lstStyle/>
          <a:p>
            <a:r>
              <a:rPr lang="en-US" sz="1800" dirty="0"/>
              <a:t>“In computer science, a database cursor is a mechanism that enables traversal over the records in a database. Cursors facilitate subsequent processing in conjunction with the traversal, such as retrieval, addition and removal of database records. The database cursor characteristic of traversal makes cursors akin to the programming language concept of iterator.”</a:t>
            </a:r>
            <a:br>
              <a:rPr lang="en-US" sz="1800" dirty="0"/>
            </a:br>
            <a:r>
              <a:rPr lang="en-US" sz="1800" dirty="0"/>
              <a:t>(https://</a:t>
            </a:r>
            <a:r>
              <a:rPr lang="en-US" sz="1800" dirty="0" err="1"/>
              <a:t>en.wikipedia.org</a:t>
            </a:r>
            <a:r>
              <a:rPr lang="en-US" sz="1800" dirty="0"/>
              <a:t>/wiki/Cursor_(databases))</a:t>
            </a:r>
          </a:p>
        </p:txBody>
      </p:sp>
      <p:sp>
        <p:nvSpPr>
          <p:cNvPr id="3" name="Title 2">
            <a:extLst>
              <a:ext uri="{FF2B5EF4-FFF2-40B4-BE49-F238E27FC236}">
                <a16:creationId xmlns:a16="http://schemas.microsoft.com/office/drawing/2014/main" id="{277EEA8D-98EE-AE48-9104-F275328FC2DD}"/>
              </a:ext>
            </a:extLst>
          </p:cNvPr>
          <p:cNvSpPr>
            <a:spLocks noGrp="1"/>
          </p:cNvSpPr>
          <p:nvPr>
            <p:ph type="title"/>
          </p:nvPr>
        </p:nvSpPr>
        <p:spPr/>
        <p:txBody>
          <a:bodyPr/>
          <a:lstStyle/>
          <a:p>
            <a:r>
              <a:rPr lang="en-US" dirty="0"/>
              <a:t>Simple Example from Databases</a:t>
            </a:r>
          </a:p>
        </p:txBody>
      </p:sp>
      <p:sp>
        <p:nvSpPr>
          <p:cNvPr id="4" name="Rounded Rectangle 3">
            <a:extLst>
              <a:ext uri="{FF2B5EF4-FFF2-40B4-BE49-F238E27FC236}">
                <a16:creationId xmlns:a16="http://schemas.microsoft.com/office/drawing/2014/main" id="{1F553261-B397-5047-8F0C-89E5447BBFEE}"/>
              </a:ext>
            </a:extLst>
          </p:cNvPr>
          <p:cNvSpPr/>
          <p:nvPr/>
        </p:nvSpPr>
        <p:spPr>
          <a:xfrm>
            <a:off x="304800" y="3020289"/>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Client</a:t>
            </a:r>
            <a:br>
              <a:rPr lang="en-US" sz="1200" dirty="0"/>
            </a:br>
            <a:r>
              <a:rPr lang="en-US" sz="1200" dirty="0"/>
              <a:t>Application</a:t>
            </a:r>
          </a:p>
        </p:txBody>
      </p:sp>
      <p:sp>
        <p:nvSpPr>
          <p:cNvPr id="5" name="Rounded Rectangle 4">
            <a:extLst>
              <a:ext uri="{FF2B5EF4-FFF2-40B4-BE49-F238E27FC236}">
                <a16:creationId xmlns:a16="http://schemas.microsoft.com/office/drawing/2014/main" id="{B5EA6CF7-CE8C-BB4A-9778-908731C19E6B}"/>
              </a:ext>
            </a:extLst>
          </p:cNvPr>
          <p:cNvSpPr/>
          <p:nvPr/>
        </p:nvSpPr>
        <p:spPr>
          <a:xfrm>
            <a:off x="1295400" y="3248889"/>
            <a:ext cx="685800" cy="381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Cursor</a:t>
            </a:r>
          </a:p>
        </p:txBody>
      </p:sp>
      <p:sp>
        <p:nvSpPr>
          <p:cNvPr id="6" name="Rounded Rectangle 5">
            <a:extLst>
              <a:ext uri="{FF2B5EF4-FFF2-40B4-BE49-F238E27FC236}">
                <a16:creationId xmlns:a16="http://schemas.microsoft.com/office/drawing/2014/main" id="{BC9CD7C1-D279-F845-8071-C1F060465ED9}"/>
              </a:ext>
            </a:extLst>
          </p:cNvPr>
          <p:cNvSpPr/>
          <p:nvPr/>
        </p:nvSpPr>
        <p:spPr>
          <a:xfrm>
            <a:off x="6553200" y="3350644"/>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Database</a:t>
            </a:r>
            <a:br>
              <a:rPr lang="en-US" sz="1200" dirty="0"/>
            </a:br>
            <a:r>
              <a:rPr lang="en-US" sz="1200" dirty="0"/>
              <a:t>Server</a:t>
            </a:r>
          </a:p>
        </p:txBody>
      </p:sp>
      <p:sp>
        <p:nvSpPr>
          <p:cNvPr id="8" name="Rounded Rectangle 7">
            <a:extLst>
              <a:ext uri="{FF2B5EF4-FFF2-40B4-BE49-F238E27FC236}">
                <a16:creationId xmlns:a16="http://schemas.microsoft.com/office/drawing/2014/main" id="{EE5293A6-2764-EE4C-8769-F8115EE11FFF}"/>
              </a:ext>
            </a:extLst>
          </p:cNvPr>
          <p:cNvSpPr/>
          <p:nvPr/>
        </p:nvSpPr>
        <p:spPr>
          <a:xfrm>
            <a:off x="6553200" y="2038350"/>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Database</a:t>
            </a:r>
            <a:br>
              <a:rPr lang="en-US" sz="1200" dirty="0"/>
            </a:br>
            <a:r>
              <a:rPr lang="en-US" sz="1200" dirty="0"/>
              <a:t>Server</a:t>
            </a:r>
          </a:p>
        </p:txBody>
      </p:sp>
      <p:sp>
        <p:nvSpPr>
          <p:cNvPr id="9" name="TextBox 8">
            <a:extLst>
              <a:ext uri="{FF2B5EF4-FFF2-40B4-BE49-F238E27FC236}">
                <a16:creationId xmlns:a16="http://schemas.microsoft.com/office/drawing/2014/main" id="{D6E8B7AD-AD75-4F45-A8DE-CEEC296BA1EB}"/>
              </a:ext>
            </a:extLst>
          </p:cNvPr>
          <p:cNvSpPr txBox="1"/>
          <p:nvPr/>
        </p:nvSpPr>
        <p:spPr>
          <a:xfrm>
            <a:off x="6753072" y="2739935"/>
            <a:ext cx="819455" cy="646331"/>
          </a:xfrm>
          <a:prstGeom prst="rect">
            <a:avLst/>
          </a:prstGeom>
          <a:noFill/>
        </p:spPr>
        <p:txBody>
          <a:bodyPr wrap="none" rtlCol="0">
            <a:spAutoFit/>
          </a:bodyPr>
          <a:lstStyle/>
          <a:p>
            <a:r>
              <a:rPr lang="en-US" dirty="0">
                <a:solidFill>
                  <a:srgbClr val="0070C0"/>
                </a:solidFill>
              </a:rPr>
              <a:t>...	...</a:t>
            </a:r>
          </a:p>
          <a:p>
            <a:r>
              <a:rPr lang="en-US" dirty="0">
                <a:solidFill>
                  <a:srgbClr val="0070C0"/>
                </a:solidFill>
              </a:rPr>
              <a:t>...	...</a:t>
            </a:r>
          </a:p>
        </p:txBody>
      </p:sp>
      <p:cxnSp>
        <p:nvCxnSpPr>
          <p:cNvPr id="11" name="Straight Arrow Connector 10">
            <a:extLst>
              <a:ext uri="{FF2B5EF4-FFF2-40B4-BE49-F238E27FC236}">
                <a16:creationId xmlns:a16="http://schemas.microsoft.com/office/drawing/2014/main" id="{10829D97-C2E0-A845-B781-71A6FD198CAD}"/>
              </a:ext>
            </a:extLst>
          </p:cNvPr>
          <p:cNvCxnSpPr>
            <a:cxnSpLocks/>
            <a:stCxn id="5" idx="3"/>
          </p:cNvCxnSpPr>
          <p:nvPr/>
        </p:nvCxnSpPr>
        <p:spPr>
          <a:xfrm flipV="1">
            <a:off x="1981200" y="2502121"/>
            <a:ext cx="4152900" cy="937268"/>
          </a:xfrm>
          <a:prstGeom prst="straightConnector1">
            <a:avLst/>
          </a:prstGeom>
          <a:ln>
            <a:solidFill>
              <a:srgbClr val="7030A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Can 11">
            <a:extLst>
              <a:ext uri="{FF2B5EF4-FFF2-40B4-BE49-F238E27FC236}">
                <a16:creationId xmlns:a16="http://schemas.microsoft.com/office/drawing/2014/main" id="{D49B8192-B9CD-D74F-AC95-0961C46E55D0}"/>
              </a:ext>
            </a:extLst>
          </p:cNvPr>
          <p:cNvSpPr/>
          <p:nvPr/>
        </p:nvSpPr>
        <p:spPr>
          <a:xfrm>
            <a:off x="8200872" y="2671479"/>
            <a:ext cx="762000" cy="69945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an 12">
            <a:extLst>
              <a:ext uri="{FF2B5EF4-FFF2-40B4-BE49-F238E27FC236}">
                <a16:creationId xmlns:a16="http://schemas.microsoft.com/office/drawing/2014/main" id="{06CEBB3F-6E77-0342-B725-2C850844FAD5}"/>
              </a:ext>
            </a:extLst>
          </p:cNvPr>
          <p:cNvSpPr/>
          <p:nvPr/>
        </p:nvSpPr>
        <p:spPr>
          <a:xfrm>
            <a:off x="8229600" y="2686812"/>
            <a:ext cx="762000" cy="699454"/>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647D804-1868-EF43-80D6-82CBD17F920B}"/>
              </a:ext>
            </a:extLst>
          </p:cNvPr>
          <p:cNvCxnSpPr>
            <a:cxnSpLocks/>
            <a:endCxn id="13" idx="2"/>
          </p:cNvCxnSpPr>
          <p:nvPr/>
        </p:nvCxnSpPr>
        <p:spPr>
          <a:xfrm>
            <a:off x="7772400" y="2461593"/>
            <a:ext cx="457200" cy="574946"/>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1DB9943-E346-2542-942F-9874B1691291}"/>
              </a:ext>
            </a:extLst>
          </p:cNvPr>
          <p:cNvCxnSpPr>
            <a:cxnSpLocks/>
            <a:stCxn id="6" idx="3"/>
            <a:endCxn id="12" idx="2"/>
          </p:cNvCxnSpPr>
          <p:nvPr/>
        </p:nvCxnSpPr>
        <p:spPr>
          <a:xfrm flipV="1">
            <a:off x="7772400" y="3021206"/>
            <a:ext cx="428472" cy="748538"/>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3DBD33-7D21-0343-A502-F4FF14BF5091}"/>
              </a:ext>
            </a:extLst>
          </p:cNvPr>
          <p:cNvSpPr txBox="1"/>
          <p:nvPr/>
        </p:nvSpPr>
        <p:spPr>
          <a:xfrm>
            <a:off x="1796865" y="2396537"/>
            <a:ext cx="1587871"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err="1">
                <a:solidFill>
                  <a:srgbClr val="7030A0"/>
                </a:solidFill>
              </a:rPr>
              <a:t>create_cursor</a:t>
            </a:r>
            <a:r>
              <a:rPr lang="en-US" sz="1400" dirty="0">
                <a:solidFill>
                  <a:srgbClr val="7030A0"/>
                </a:solidFill>
              </a:rPr>
              <a:t>()</a:t>
            </a:r>
          </a:p>
          <a:p>
            <a:pPr marL="285750" indent="-285750">
              <a:buFont typeface="Arial" panose="020B0604020202020204" pitchFamily="34" charset="0"/>
              <a:buChar char="•"/>
            </a:pPr>
            <a:r>
              <a:rPr lang="en-US" sz="1400" dirty="0">
                <a:solidFill>
                  <a:srgbClr val="7030A0"/>
                </a:solidFill>
              </a:rPr>
              <a:t>fetch()</a:t>
            </a:r>
          </a:p>
          <a:p>
            <a:pPr marL="285750" indent="-285750">
              <a:buFont typeface="Arial" panose="020B0604020202020204" pitchFamily="34" charset="0"/>
              <a:buChar char="•"/>
            </a:pPr>
            <a:r>
              <a:rPr lang="en-US" sz="1400" dirty="0">
                <a:solidFill>
                  <a:srgbClr val="7030A0"/>
                </a:solidFill>
              </a:rPr>
              <a:t>fetch()</a:t>
            </a:r>
          </a:p>
          <a:p>
            <a:pPr marL="285750" indent="-285750">
              <a:buFont typeface="Arial" panose="020B0604020202020204" pitchFamily="34" charset="0"/>
              <a:buChar char="•"/>
            </a:pPr>
            <a:r>
              <a:rPr lang="en-US" sz="1400" dirty="0">
                <a:solidFill>
                  <a:srgbClr val="7030A0"/>
                </a:solidFill>
              </a:rPr>
              <a:t>close()</a:t>
            </a:r>
          </a:p>
        </p:txBody>
      </p:sp>
      <p:sp>
        <p:nvSpPr>
          <p:cNvPr id="7" name="Rounded Rectangle 6">
            <a:extLst>
              <a:ext uri="{FF2B5EF4-FFF2-40B4-BE49-F238E27FC236}">
                <a16:creationId xmlns:a16="http://schemas.microsoft.com/office/drawing/2014/main" id="{914322E9-34B0-694E-B7D7-7D54E7B5A107}"/>
              </a:ext>
            </a:extLst>
          </p:cNvPr>
          <p:cNvSpPr/>
          <p:nvPr/>
        </p:nvSpPr>
        <p:spPr>
          <a:xfrm>
            <a:off x="6134100" y="2300939"/>
            <a:ext cx="685800" cy="381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Cursor</a:t>
            </a:r>
          </a:p>
        </p:txBody>
      </p:sp>
      <p:sp>
        <p:nvSpPr>
          <p:cNvPr id="22" name="TextBox 21">
            <a:extLst>
              <a:ext uri="{FF2B5EF4-FFF2-40B4-BE49-F238E27FC236}">
                <a16:creationId xmlns:a16="http://schemas.microsoft.com/office/drawing/2014/main" id="{E2109E54-9A52-824E-AD86-7F4827E1E936}"/>
              </a:ext>
            </a:extLst>
          </p:cNvPr>
          <p:cNvSpPr txBox="1"/>
          <p:nvPr/>
        </p:nvSpPr>
        <p:spPr>
          <a:xfrm>
            <a:off x="1540532" y="3747371"/>
            <a:ext cx="505833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7030A0"/>
                </a:solidFill>
              </a:rPr>
              <a:t>The client and database server share the “state of the cursor.”</a:t>
            </a:r>
          </a:p>
          <a:p>
            <a:pPr marL="285750" indent="-285750">
              <a:buFont typeface="Arial" panose="020B0604020202020204" pitchFamily="34" charset="0"/>
              <a:buChar char="•"/>
            </a:pPr>
            <a:r>
              <a:rPr lang="en-US" sz="1400" dirty="0">
                <a:solidFill>
                  <a:srgbClr val="7030A0"/>
                </a:solidFill>
              </a:rPr>
              <a:t>This is separate from the  state of the data.</a:t>
            </a:r>
          </a:p>
          <a:p>
            <a:pPr marL="285750" indent="-285750">
              <a:buFont typeface="Arial" panose="020B0604020202020204" pitchFamily="34" charset="0"/>
              <a:buChar char="•"/>
            </a:pPr>
            <a:r>
              <a:rPr lang="en-US" sz="1400" dirty="0">
                <a:solidFill>
                  <a:srgbClr val="7030A0"/>
                </a:solidFill>
              </a:rPr>
              <a:t>This hinders scalability and fault tolerance if there are multiple database servers in a cluster.</a:t>
            </a:r>
          </a:p>
        </p:txBody>
      </p:sp>
    </p:spTree>
    <p:extLst>
      <p:ext uri="{BB962C8B-B14F-4D97-AF65-F5344CB8AC3E}">
        <p14:creationId xmlns:p14="http://schemas.microsoft.com/office/powerpoint/2010/main" val="2113166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AA0A0-74CC-F04A-9902-4332A431D94E}"/>
              </a:ext>
            </a:extLst>
          </p:cNvPr>
          <p:cNvPicPr>
            <a:picLocks noChangeAspect="1"/>
          </p:cNvPicPr>
          <p:nvPr/>
        </p:nvPicPr>
        <p:blipFill>
          <a:blip r:embed="rId2"/>
          <a:stretch>
            <a:fillRect/>
          </a:stretch>
        </p:blipFill>
        <p:spPr>
          <a:xfrm>
            <a:off x="5486400" y="3177225"/>
            <a:ext cx="3527206" cy="1402209"/>
          </a:xfrm>
          <a:prstGeom prst="rect">
            <a:avLst/>
          </a:prstGeom>
        </p:spPr>
      </p:pic>
      <p:sp>
        <p:nvSpPr>
          <p:cNvPr id="3" name="Title 2">
            <a:extLst>
              <a:ext uri="{FF2B5EF4-FFF2-40B4-BE49-F238E27FC236}">
                <a16:creationId xmlns:a16="http://schemas.microsoft.com/office/drawing/2014/main" id="{11218886-355D-E840-8C80-68A500E07D29}"/>
              </a:ext>
            </a:extLst>
          </p:cNvPr>
          <p:cNvSpPr>
            <a:spLocks noGrp="1"/>
          </p:cNvSpPr>
          <p:nvPr>
            <p:ph type="title"/>
          </p:nvPr>
        </p:nvSpPr>
        <p:spPr/>
        <p:txBody>
          <a:bodyPr/>
          <a:lstStyle/>
          <a:p>
            <a:r>
              <a:rPr lang="en-US" dirty="0"/>
              <a:t>Some Code</a:t>
            </a:r>
          </a:p>
        </p:txBody>
      </p:sp>
      <p:pic>
        <p:nvPicPr>
          <p:cNvPr id="4" name="Picture 3">
            <a:extLst>
              <a:ext uri="{FF2B5EF4-FFF2-40B4-BE49-F238E27FC236}">
                <a16:creationId xmlns:a16="http://schemas.microsoft.com/office/drawing/2014/main" id="{4FB189E6-FCB5-804C-B91D-E768970E6C18}"/>
              </a:ext>
            </a:extLst>
          </p:cNvPr>
          <p:cNvPicPr>
            <a:picLocks noChangeAspect="1"/>
          </p:cNvPicPr>
          <p:nvPr/>
        </p:nvPicPr>
        <p:blipFill>
          <a:blip r:embed="rId3"/>
          <a:stretch>
            <a:fillRect/>
          </a:stretch>
        </p:blipFill>
        <p:spPr>
          <a:xfrm>
            <a:off x="5486400" y="552450"/>
            <a:ext cx="3136900" cy="2298466"/>
          </a:xfrm>
          <a:prstGeom prst="rect">
            <a:avLst/>
          </a:prstGeom>
        </p:spPr>
      </p:pic>
      <p:pic>
        <p:nvPicPr>
          <p:cNvPr id="6" name="Picture 5">
            <a:extLst>
              <a:ext uri="{FF2B5EF4-FFF2-40B4-BE49-F238E27FC236}">
                <a16:creationId xmlns:a16="http://schemas.microsoft.com/office/drawing/2014/main" id="{1B5E23AC-A75C-5143-B177-D51C4AB0244F}"/>
              </a:ext>
            </a:extLst>
          </p:cNvPr>
          <p:cNvPicPr>
            <a:picLocks noChangeAspect="1"/>
          </p:cNvPicPr>
          <p:nvPr/>
        </p:nvPicPr>
        <p:blipFill>
          <a:blip r:embed="rId4"/>
          <a:stretch>
            <a:fillRect/>
          </a:stretch>
        </p:blipFill>
        <p:spPr>
          <a:xfrm>
            <a:off x="155843" y="524107"/>
            <a:ext cx="2967111" cy="2298466"/>
          </a:xfrm>
          <a:prstGeom prst="rect">
            <a:avLst/>
          </a:prstGeom>
        </p:spPr>
      </p:pic>
      <p:pic>
        <p:nvPicPr>
          <p:cNvPr id="7" name="Picture 6">
            <a:extLst>
              <a:ext uri="{FF2B5EF4-FFF2-40B4-BE49-F238E27FC236}">
                <a16:creationId xmlns:a16="http://schemas.microsoft.com/office/drawing/2014/main" id="{B162D769-CB31-084A-A48D-0A4A604858D8}"/>
              </a:ext>
            </a:extLst>
          </p:cNvPr>
          <p:cNvPicPr>
            <a:picLocks noChangeAspect="1"/>
          </p:cNvPicPr>
          <p:nvPr/>
        </p:nvPicPr>
        <p:blipFill>
          <a:blip r:embed="rId5"/>
          <a:stretch>
            <a:fillRect/>
          </a:stretch>
        </p:blipFill>
        <p:spPr>
          <a:xfrm>
            <a:off x="172570" y="2933851"/>
            <a:ext cx="2967111" cy="1685542"/>
          </a:xfrm>
          <a:prstGeom prst="rect">
            <a:avLst/>
          </a:prstGeom>
        </p:spPr>
      </p:pic>
      <p:sp>
        <p:nvSpPr>
          <p:cNvPr id="8" name="Left-Right Arrow 7">
            <a:extLst>
              <a:ext uri="{FF2B5EF4-FFF2-40B4-BE49-F238E27FC236}">
                <a16:creationId xmlns:a16="http://schemas.microsoft.com/office/drawing/2014/main" id="{665355EE-7947-6D47-B55F-9D7161BE4DA5}"/>
              </a:ext>
            </a:extLst>
          </p:cNvPr>
          <p:cNvSpPr/>
          <p:nvPr/>
        </p:nvSpPr>
        <p:spPr>
          <a:xfrm>
            <a:off x="3200400" y="1504950"/>
            <a:ext cx="2209800" cy="304800"/>
          </a:xfrm>
          <a:prstGeom prst="leftRightArrow">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9DDFFB64-A543-9B41-813D-61AEF6171D5D}"/>
              </a:ext>
            </a:extLst>
          </p:cNvPr>
          <p:cNvSpPr/>
          <p:nvPr/>
        </p:nvSpPr>
        <p:spPr>
          <a:xfrm>
            <a:off x="3276600" y="3573529"/>
            <a:ext cx="2209800" cy="304800"/>
          </a:xfrm>
          <a:prstGeom prst="leftRightArrow">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400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76914B-833F-0120-C954-16A1DDE6B846}"/>
              </a:ext>
            </a:extLst>
          </p:cNvPr>
          <p:cNvSpPr>
            <a:spLocks noGrp="1"/>
          </p:cNvSpPr>
          <p:nvPr>
            <p:ph idx="1"/>
          </p:nvPr>
        </p:nvSpPr>
        <p:spPr>
          <a:xfrm>
            <a:off x="152400" y="895350"/>
            <a:ext cx="8839200" cy="3581400"/>
          </a:xfrm>
        </p:spPr>
        <p:txBody>
          <a:bodyPr/>
          <a:lstStyle/>
          <a:p>
            <a:r>
              <a:rPr lang="en-US" dirty="0"/>
              <a:t>This session explained the concept of “stateless” in REST.</a:t>
            </a:r>
          </a:p>
          <a:p>
            <a:r>
              <a:rPr lang="en-US" dirty="0"/>
              <a:t>Most of the cloud deployment of our existing products will be stateful and have conversation state in memory.</a:t>
            </a:r>
          </a:p>
          <a:p>
            <a:pPr lvl="1"/>
            <a:r>
              <a:rPr lang="en-US" dirty="0"/>
              <a:t>That is fine. There are design patterns for handling the situation.</a:t>
            </a:r>
          </a:p>
          <a:p>
            <a:pPr lvl="1"/>
            <a:r>
              <a:rPr lang="en-US" dirty="0"/>
              <a:t>Our infrastructure will support “affinity.”</a:t>
            </a:r>
          </a:p>
          <a:p>
            <a:pPr lvl="2"/>
            <a:r>
              <a:rPr lang="en-US" dirty="0"/>
              <a:t>User affinity.</a:t>
            </a:r>
          </a:p>
          <a:p>
            <a:pPr lvl="2"/>
            <a:r>
              <a:rPr lang="en-US" dirty="0"/>
              <a:t>Session affinity.</a:t>
            </a:r>
          </a:p>
          <a:p>
            <a:pPr lvl="1"/>
            <a:r>
              <a:rPr lang="en-US" dirty="0"/>
              <a:t>Clients get “pinned” to a microservice instances based on affinity.</a:t>
            </a:r>
          </a:p>
          <a:p>
            <a:r>
              <a:rPr lang="en-US" dirty="0"/>
              <a:t>Ansys Lab and the Product Instance Manager support this model.</a:t>
            </a:r>
          </a:p>
        </p:txBody>
      </p:sp>
      <p:sp>
        <p:nvSpPr>
          <p:cNvPr id="3" name="Title 2">
            <a:extLst>
              <a:ext uri="{FF2B5EF4-FFF2-40B4-BE49-F238E27FC236}">
                <a16:creationId xmlns:a16="http://schemas.microsoft.com/office/drawing/2014/main" id="{33BFFFDC-6D30-67E2-3554-F56406E16B4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9855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nsys - Slide Master">
  <a:themeElements>
    <a:clrScheme name="ANSYS 2021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2021 Confidential (1)" id="{BCE29331-CD87-4C7F-9347-8FFC45714815}" vid="{9A4FE274-3FD9-4EEB-80C5-5F4C7627D6FD}"/>
    </a:ext>
  </a:extLst>
</a:theme>
</file>

<file path=ppt/theme/theme4.xml><?xml version="1.0" encoding="utf-8"?>
<a:theme xmlns:a="http://schemas.openxmlformats.org/drawingml/2006/main" name="1_Ansys - Slide Master">
  <a:themeElements>
    <a:clrScheme name="ANSYS 2021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120523</TotalTime>
  <Words>2764</Words>
  <Application>Microsoft Macintosh PowerPoint</Application>
  <PresentationFormat>On-screen Show (16:9)</PresentationFormat>
  <Paragraphs>279</Paragraphs>
  <Slides>53</Slides>
  <Notes>19</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53</vt:i4>
      </vt:variant>
    </vt:vector>
  </HeadingPairs>
  <TitlesOfParts>
    <vt:vector size="66" baseType="lpstr">
      <vt:lpstr>Arial</vt:lpstr>
      <vt:lpstr>Calibri</vt:lpstr>
      <vt:lpstr>Century Schoolbook</vt:lpstr>
      <vt:lpstr>Courier New</vt:lpstr>
      <vt:lpstr>Museo For Dell</vt:lpstr>
      <vt:lpstr>Museo Sans For Dell</vt:lpstr>
      <vt:lpstr>Segoe UI</vt:lpstr>
      <vt:lpstr>Stencil</vt:lpstr>
      <vt:lpstr>Wingdings</vt:lpstr>
      <vt:lpstr>Office Theme</vt:lpstr>
      <vt:lpstr>1_Office Theme</vt:lpstr>
      <vt:lpstr>Ansys - Slide Master</vt:lpstr>
      <vt:lpstr>1_Ansys - Slide Master</vt:lpstr>
      <vt:lpstr>PowerPoint Presentation</vt:lpstr>
      <vt:lpstr>PowerPoint Presentation</vt:lpstr>
      <vt:lpstr>Stateless</vt:lpstr>
      <vt:lpstr>Statelessness</vt:lpstr>
      <vt:lpstr>Stateful Conversation – Simple Example</vt:lpstr>
      <vt:lpstr>Stateless – Simple Example</vt:lpstr>
      <vt:lpstr>Simple Example from Databases</vt:lpstr>
      <vt:lpstr>Some Code</vt:lpstr>
      <vt:lpstr>Summary</vt:lpstr>
      <vt:lpstr>Product Instance Management (PIM API &amp; PyPIM client)</vt:lpstr>
      <vt:lpstr>PowerPoint Presentation</vt:lpstr>
      <vt:lpstr>Microservices Scalability Cube</vt:lpstr>
      <vt:lpstr>XYZ – Scaling</vt:lpstr>
      <vt:lpstr>PowerPoint Presentation</vt:lpstr>
      <vt:lpstr>SOLID Principles (Enumerate, Will Cover Later)</vt:lpstr>
      <vt:lpstr>PowerPoint Presentation</vt:lpstr>
      <vt:lpstr>12 Factor Applications</vt:lpstr>
      <vt:lpstr>PowerPoint Presentation</vt:lpstr>
      <vt:lpstr>Approaches to Scalability</vt:lpstr>
      <vt:lpstr>Disk Architecture for Scale-Out</vt:lpstr>
      <vt:lpstr>Shared Nothing, Scale-Out</vt:lpstr>
      <vt:lpstr>PowerPoint Presentation</vt:lpstr>
      <vt:lpstr>Microservice Layers</vt:lpstr>
      <vt:lpstr>Backend for Frontend</vt:lpstr>
      <vt:lpstr>PowerPoint Presentation</vt:lpstr>
      <vt:lpstr>Sidecar Pattern</vt:lpstr>
      <vt:lpstr>PowerPoint Presentation</vt:lpstr>
      <vt:lpstr>Core Transaction Concept is ACID Properties</vt:lpstr>
      <vt:lpstr>ACID Properties (httpwww.tutorialspoint.com/dbms/dbms_transaction.htm)</vt:lpstr>
      <vt:lpstr>Serializability</vt:lpstr>
      <vt:lpstr>CAP Theorem</vt:lpstr>
      <vt:lpstr>Consistency Models</vt:lpstr>
      <vt:lpstr>BASE</vt:lpstr>
      <vt:lpstr>Eventual Consistency</vt:lpstr>
      <vt:lpstr>ACID – BASE (Simplistic Comparison)</vt:lpstr>
      <vt:lpstr>Approaches to Scalability</vt:lpstr>
      <vt:lpstr>Disk Architecture for Scale-Out</vt:lpstr>
      <vt:lpstr>Shared Nothing, Scale-Out</vt:lpstr>
      <vt:lpstr>PowerPoint Presentation</vt:lpstr>
      <vt:lpstr>Cloud Concepts – One Perspective</vt:lpstr>
      <vt:lpstr>Database-as-a-Service</vt:lpstr>
      <vt:lpstr>PowerPoint Presentation</vt:lpstr>
      <vt:lpstr>PowerPoint Presentation</vt:lpstr>
      <vt:lpstr>DynamoDB Data Model</vt:lpstr>
      <vt:lpstr>DynamoDB</vt:lpstr>
      <vt:lpstr>DynamoDB Hashing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611</cp:revision>
  <cp:lastPrinted>2022-07-20T13:37:29Z</cp:lastPrinted>
  <dcterms:created xsi:type="dcterms:W3CDTF">2010-04-12T23:12:02Z</dcterms:created>
  <dcterms:modified xsi:type="dcterms:W3CDTF">2022-11-11T11:24:35Z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